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
  </p:notesMasterIdLst>
  <p:sldIdLst>
    <p:sldId id="257" r:id="rId3"/>
    <p:sldId id="262" r:id="rId4"/>
    <p:sldId id="263" r:id="rId5"/>
    <p:sldId id="290" r:id="rId7"/>
    <p:sldId id="258" r:id="rId8"/>
    <p:sldId id="289" r:id="rId9"/>
    <p:sldId id="264" r:id="rId10"/>
    <p:sldId id="259" r:id="rId11"/>
    <p:sldId id="282" r:id="rId12"/>
    <p:sldId id="287" r:id="rId13"/>
    <p:sldId id="261" r:id="rId14"/>
    <p:sldId id="286" r:id="rId15"/>
    <p:sldId id="302" r:id="rId16"/>
    <p:sldId id="301" r:id="rId17"/>
    <p:sldId id="283" r:id="rId18"/>
    <p:sldId id="291" r:id="rId19"/>
    <p:sldId id="304" r:id="rId20"/>
    <p:sldId id="299" r:id="rId21"/>
    <p:sldId id="320" r:id="rId22"/>
    <p:sldId id="292" r:id="rId23"/>
    <p:sldId id="293" r:id="rId24"/>
    <p:sldId id="294" r:id="rId25"/>
    <p:sldId id="295" r:id="rId26"/>
    <p:sldId id="296" r:id="rId27"/>
    <p:sldId id="297" r:id="rId28"/>
    <p:sldId id="298" r:id="rId29"/>
    <p:sldId id="305" r:id="rId30"/>
    <p:sldId id="284" r:id="rId31"/>
    <p:sldId id="285" r:id="rId32"/>
    <p:sldId id="269" r:id="rId33"/>
    <p:sldId id="306" r:id="rId34"/>
  </p:sldIdLst>
  <p:sldSz cx="9144000" cy="5143500" type="screen16x9"/>
  <p:notesSz cx="6858000" cy="9144000"/>
  <p:embeddedFontLst>
    <p:embeddedFont>
      <p:font typeface="Montserrat" panose="00000500000000000000"/>
      <p:regular r:id="rId38"/>
    </p:embeddedFont>
    <p:embeddedFont>
      <p:font typeface="Lato" panose="020F0502020204030203"/>
      <p:regular r:id="rId39"/>
    </p:embeddedFont>
    <p:embeddedFont>
      <p:font typeface="Microsoft Sans Serif" panose="020B0604020202020204" pitchFamily="3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68" autoAdjust="0"/>
  </p:normalViewPr>
  <p:slideViewPr>
    <p:cSldViewPr snapToGrid="0">
      <p:cViewPr varScale="1">
        <p:scale>
          <a:sx n="109" d="100"/>
          <a:sy n="109" d="100"/>
        </p:scale>
        <p:origin x="706"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0" Type="http://schemas.openxmlformats.org/officeDocument/2006/relationships/font" Target="fonts/font3.fntdata"/><Relationship Id="rId4" Type="http://schemas.openxmlformats.org/officeDocument/2006/relationships/slide" Target="slides/slide2.xml"/><Relationship Id="rId39" Type="http://schemas.openxmlformats.org/officeDocument/2006/relationships/font" Target="fonts/font2.fntdata"/><Relationship Id="rId38" Type="http://schemas.openxmlformats.org/officeDocument/2006/relationships/font" Target="fonts/font1.fntdata"/><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8DC5F3-6470-4A7C-A784-8518939BCE1E}" type="slidenum">
              <a:rPr lang="en-IN" smtClean="0"/>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F8DC5F3-6470-4A7C-A784-8518939BCE1E}"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048681" name="Title 1"/>
          <p:cNvSpPr>
            <a:spLocks noGrp="1"/>
          </p:cNvSpPr>
          <p:nvPr>
            <p:ph type="title"/>
          </p:nvPr>
        </p:nvSpPr>
        <p:spPr/>
        <p:txBody>
          <a:bodyPr/>
          <a:lstStyle/>
          <a:p>
            <a:r>
              <a:rPr lang="en-US"/>
              <a:t>Click to edit Master title style</a:t>
            </a:r>
            <a:endParaRPr lang="en-US" dirty="0"/>
          </a:p>
        </p:txBody>
      </p:sp>
      <p:sp>
        <p:nvSpPr>
          <p:cNvPr id="1048682"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48683" name="Date Placeholder 3"/>
          <p:cNvSpPr>
            <a:spLocks noGrp="1"/>
          </p:cNvSpPr>
          <p:nvPr>
            <p:ph type="dt" sz="half" idx="10"/>
          </p:nvPr>
        </p:nvSpPr>
        <p:spPr/>
        <p:txBody>
          <a:bodyPr/>
          <a:lstStyle/>
          <a:p>
            <a:fld id="{D854C772-888A-4136-93EC-CC7E1C178E0B}" type="datetimeFigureOut">
              <a:rPr lang="en-US" smtClean="0"/>
            </a:fld>
            <a:endParaRPr lang="en-IN"/>
          </a:p>
        </p:txBody>
      </p:sp>
      <p:sp>
        <p:nvSpPr>
          <p:cNvPr id="1048684" name="Footer Placeholder 4"/>
          <p:cNvSpPr>
            <a:spLocks noGrp="1"/>
          </p:cNvSpPr>
          <p:nvPr>
            <p:ph type="ftr" sz="quarter" idx="11"/>
          </p:nvPr>
        </p:nvSpPr>
        <p:spPr/>
        <p:txBody>
          <a:bodyPr/>
          <a:lstStyle/>
          <a:p>
            <a:endParaRPr lang="en-IN"/>
          </a:p>
        </p:txBody>
      </p:sp>
      <p:sp>
        <p:nvSpPr>
          <p:cNvPr id="1048685" name="Slide Number Placeholder 5"/>
          <p:cNvSpPr>
            <a:spLocks noGrp="1"/>
          </p:cNvSpPr>
          <p:nvPr>
            <p:ph type="sldNum" sz="quarter" idx="12"/>
          </p:nvPr>
        </p:nvSpPr>
        <p:spPr/>
        <p:txBody>
          <a:bodyPr/>
          <a:lstStyle/>
          <a:p>
            <a:fld id="{7D84B8F1-C898-4836-B43B-FE4A4E75C9F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arxiv.org/pdf/2102.10590.pdf" TargetMode="External"/><Relationship Id="rId2" Type="http://schemas.openxmlformats.org/officeDocument/2006/relationships/hyperlink" Target="https://gramener.com/amle-image-recognition/" TargetMode="External"/><Relationship Id="rId1" Type="http://schemas.openxmlformats.org/officeDocument/2006/relationships/hyperlink" Target="https://ieeexplore.ieee.org/document/9014714"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15218" y="1341074"/>
            <a:ext cx="2077416" cy="479715"/>
          </a:xfrm>
        </p:spPr>
        <p:txBody>
          <a:bodyPr>
            <a:normAutofit/>
          </a:bodyPr>
          <a:lstStyle/>
          <a:p>
            <a:r>
              <a:rPr lang="en-IN" sz="1500" dirty="0"/>
              <a:t>Presentation  on</a:t>
            </a:r>
            <a:endParaRPr lang="en-IN" sz="1500" dirty="0"/>
          </a:p>
        </p:txBody>
      </p:sp>
      <p:pic>
        <p:nvPicPr>
          <p:cNvPr id="4" name="Picture 3"/>
          <p:cNvPicPr>
            <a:picLocks noChangeAspect="1"/>
          </p:cNvPicPr>
          <p:nvPr/>
        </p:nvPicPr>
        <p:blipFill>
          <a:blip r:embed="rId1"/>
          <a:stretch>
            <a:fillRect/>
          </a:stretch>
        </p:blipFill>
        <p:spPr>
          <a:xfrm>
            <a:off x="2411760" y="0"/>
            <a:ext cx="4484333" cy="1241822"/>
          </a:xfrm>
          <a:prstGeom prst="rect">
            <a:avLst/>
          </a:prstGeom>
        </p:spPr>
      </p:pic>
      <p:sp>
        <p:nvSpPr>
          <p:cNvPr id="7" name="TextBox 13"/>
          <p:cNvSpPr txBox="1"/>
          <p:nvPr/>
        </p:nvSpPr>
        <p:spPr>
          <a:xfrm>
            <a:off x="1782933" y="3146953"/>
            <a:ext cx="2843074" cy="1223412"/>
          </a:xfrm>
          <a:prstGeom prst="rect">
            <a:avLst/>
          </a:prstGeom>
          <a:noFill/>
        </p:spPr>
        <p:txBody>
          <a:bodyPr wrap="square" rtlCol="0">
            <a:spAutoFit/>
          </a:bodyPr>
          <a:lstStyle/>
          <a:p>
            <a:r>
              <a:rPr lang="en-IN" sz="1500" dirty="0">
                <a:solidFill>
                  <a:schemeClr val="bg1"/>
                </a:solidFill>
              </a:rPr>
              <a:t>Group Members :</a:t>
            </a:r>
            <a:endParaRPr lang="en-IN" sz="1500" dirty="0">
              <a:solidFill>
                <a:schemeClr val="bg1"/>
              </a:solidFill>
            </a:endParaRPr>
          </a:p>
          <a:p>
            <a:endParaRPr lang="en-IN" sz="1050" dirty="0">
              <a:solidFill>
                <a:schemeClr val="bg1"/>
              </a:solidFill>
            </a:endParaRPr>
          </a:p>
          <a:p>
            <a:r>
              <a:rPr lang="en-IN" sz="1200" dirty="0">
                <a:solidFill>
                  <a:schemeClr val="bg1"/>
                </a:solidFill>
              </a:rPr>
              <a:t>17CS036 : Neeraj Patil</a:t>
            </a:r>
            <a:endParaRPr lang="en-IN" sz="1200" dirty="0">
              <a:solidFill>
                <a:schemeClr val="bg1"/>
              </a:solidFill>
            </a:endParaRPr>
          </a:p>
          <a:p>
            <a:r>
              <a:rPr lang="en-IN" sz="1200" dirty="0">
                <a:solidFill>
                  <a:schemeClr val="bg1"/>
                </a:solidFill>
              </a:rPr>
              <a:t>17CS040 : Deepak </a:t>
            </a:r>
            <a:r>
              <a:rPr lang="en-IN" sz="1200" dirty="0" err="1">
                <a:solidFill>
                  <a:schemeClr val="bg1"/>
                </a:solidFill>
              </a:rPr>
              <a:t>Pitambare</a:t>
            </a:r>
            <a:endParaRPr lang="en-IN" sz="1200" dirty="0">
              <a:solidFill>
                <a:schemeClr val="bg1"/>
              </a:solidFill>
            </a:endParaRPr>
          </a:p>
          <a:p>
            <a:r>
              <a:rPr lang="en-IN" sz="1200" dirty="0">
                <a:solidFill>
                  <a:schemeClr val="bg1"/>
                </a:solidFill>
              </a:rPr>
              <a:t>17CS024 : Amruta </a:t>
            </a:r>
            <a:r>
              <a:rPr lang="en-IN" sz="1200" dirty="0" err="1">
                <a:solidFill>
                  <a:schemeClr val="bg1"/>
                </a:solidFill>
              </a:rPr>
              <a:t>Kumbhar</a:t>
            </a:r>
            <a:endParaRPr lang="en-IN" sz="1200" dirty="0">
              <a:solidFill>
                <a:schemeClr val="bg1"/>
              </a:solidFill>
            </a:endParaRPr>
          </a:p>
          <a:p>
            <a:r>
              <a:rPr lang="en-IN" sz="1200" dirty="0">
                <a:solidFill>
                  <a:schemeClr val="bg1"/>
                </a:solidFill>
              </a:rPr>
              <a:t>17CS046 : Prachi </a:t>
            </a:r>
            <a:r>
              <a:rPr lang="en-IN" sz="1200" dirty="0" err="1">
                <a:solidFill>
                  <a:schemeClr val="bg1"/>
                </a:solidFill>
              </a:rPr>
              <a:t>Sabale</a:t>
            </a:r>
            <a:endParaRPr lang="en-IN" sz="1200" dirty="0">
              <a:solidFill>
                <a:schemeClr val="bg1"/>
              </a:solidFill>
            </a:endParaRPr>
          </a:p>
        </p:txBody>
      </p:sp>
      <p:sp>
        <p:nvSpPr>
          <p:cNvPr id="9" name="TextBox 8"/>
          <p:cNvSpPr txBox="1"/>
          <p:nvPr/>
        </p:nvSpPr>
        <p:spPr>
          <a:xfrm>
            <a:off x="3306932" y="1920042"/>
            <a:ext cx="4914546" cy="830997"/>
          </a:xfrm>
          <a:prstGeom prst="rect">
            <a:avLst/>
          </a:prstGeom>
          <a:noFill/>
        </p:spPr>
        <p:txBody>
          <a:bodyPr wrap="square" rtlCol="0">
            <a:spAutoFit/>
          </a:bodyPr>
          <a:lstStyle/>
          <a:p>
            <a:r>
              <a:rPr lang="en-US" sz="2400" dirty="0">
                <a:solidFill>
                  <a:schemeClr val="bg1"/>
                </a:solidFill>
              </a:rPr>
              <a:t>Violence Detection using deep learning approach.</a:t>
            </a:r>
            <a:endParaRPr lang="en-US" sz="2400" dirty="0">
              <a:solidFill>
                <a:schemeClr val="bg1"/>
              </a:solidFill>
            </a:endParaRPr>
          </a:p>
        </p:txBody>
      </p:sp>
      <p:cxnSp>
        <p:nvCxnSpPr>
          <p:cNvPr id="11" name="Straight Connector 10"/>
          <p:cNvCxnSpPr/>
          <p:nvPr/>
        </p:nvCxnSpPr>
        <p:spPr>
          <a:xfrm>
            <a:off x="4517994" y="2973612"/>
            <a:ext cx="0" cy="151216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80012" y="3573991"/>
            <a:ext cx="3429000" cy="461665"/>
          </a:xfrm>
          <a:prstGeom prst="rect">
            <a:avLst/>
          </a:prstGeom>
        </p:spPr>
        <p:txBody>
          <a:bodyPr>
            <a:spAutoFit/>
          </a:bodyPr>
          <a:lstStyle/>
          <a:p>
            <a:pPr algn="just"/>
            <a:r>
              <a:rPr lang="en-IN" sz="1200" dirty="0">
                <a:solidFill>
                  <a:schemeClr val="bg1"/>
                </a:solidFill>
              </a:rPr>
              <a:t>Project Guide         :      Prof. N. S. </a:t>
            </a:r>
            <a:r>
              <a:rPr lang="en-IN" sz="1200" dirty="0" err="1">
                <a:solidFill>
                  <a:schemeClr val="bg1"/>
                </a:solidFill>
              </a:rPr>
              <a:t>Devekar</a:t>
            </a:r>
            <a:endParaRPr lang="en-IN" sz="1200" dirty="0">
              <a:solidFill>
                <a:schemeClr val="bg1"/>
              </a:solidFill>
            </a:endParaRPr>
          </a:p>
          <a:p>
            <a:r>
              <a:rPr lang="en-IN" sz="1200" dirty="0">
                <a:solidFill>
                  <a:schemeClr val="bg1"/>
                </a:solidFill>
              </a:rPr>
              <a:t>Head of the Dept.   :      </a:t>
            </a:r>
            <a:r>
              <a:rPr lang="en-IN" sz="1200" dirty="0" err="1">
                <a:solidFill>
                  <a:schemeClr val="bg1"/>
                </a:solidFill>
              </a:rPr>
              <a:t>Dr.</a:t>
            </a:r>
            <a:r>
              <a:rPr lang="en-IN" sz="1200" dirty="0">
                <a:solidFill>
                  <a:schemeClr val="bg1"/>
                </a:solidFill>
              </a:rPr>
              <a:t> D.P. </a:t>
            </a:r>
            <a:r>
              <a:rPr lang="en-IN" sz="1200" dirty="0" err="1">
                <a:solidFill>
                  <a:schemeClr val="bg1"/>
                </a:solidFill>
              </a:rPr>
              <a:t>Gaikwad</a:t>
            </a:r>
            <a:r>
              <a:rPr lang="en-IN" sz="1200" dirty="0">
                <a:solidFill>
                  <a:schemeClr val="bg1"/>
                </a:solidFill>
              </a:rPr>
              <a:t>.</a:t>
            </a:r>
            <a:endParaRPr lang="en-IN" sz="12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58129" y="1370857"/>
            <a:ext cx="7624689" cy="3508653"/>
          </a:xfrm>
          <a:prstGeom prst="rect">
            <a:avLst/>
          </a:prstGeom>
          <a:noFill/>
        </p:spPr>
        <p:txBody>
          <a:bodyPr wrap="square" rtlCol="0">
            <a:spAutoFit/>
          </a:bodyPr>
          <a:lstStyle/>
          <a:p>
            <a:pPr marL="214630" indent="-21463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Today, the amount of public violence has increased dramatically. As much in high schools as in the street. This has resulted in the ubiquitous use of surveillance cameras.</a:t>
            </a:r>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Developing a technique for the automatic analysis of surveillance videos in order to identify the presence of violence and weapon identification.</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Research on violence detection in videos is scarce, compared with other video analysis problems.</a:t>
            </a:r>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Existing systems face the problems of low accuracy, high false alerts and high computational cost in monitoring and analyzing the video streams from surveillance cameras and making the decision about violence in real-time.</a:t>
            </a:r>
            <a:endParaRPr lang="en-US" sz="16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IN" dirty="0">
              <a:solidFill>
                <a:schemeClr val="bg1"/>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a:xfrm>
            <a:off x="1470074" y="445025"/>
            <a:ext cx="7362226" cy="572700"/>
          </a:xfrm>
        </p:spPr>
        <p:txBody>
          <a:bodyPr/>
          <a:lstStyle/>
          <a:p>
            <a:r>
              <a:rPr lang="en-IN" dirty="0">
                <a:latin typeface="+mn-lt"/>
              </a:rPr>
              <a:t>Motivation</a:t>
            </a:r>
            <a:endParaRPr lang="en-IN"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4468" y="60474"/>
            <a:ext cx="5600700" cy="405043"/>
          </a:xfrm>
        </p:spPr>
        <p:txBody>
          <a:bodyPr>
            <a:normAutofit fontScale="90000"/>
          </a:bodyPr>
          <a:lstStyle/>
          <a:p>
            <a:r>
              <a:rPr lang="en-IN" dirty="0">
                <a:solidFill>
                  <a:schemeClr val="tx1"/>
                </a:solidFill>
              </a:rPr>
              <a:t>Literature Survey</a:t>
            </a:r>
            <a:endParaRPr lang="en-IN" dirty="0">
              <a:solidFill>
                <a:schemeClr val="tx1"/>
              </a:solidFill>
            </a:endParaRPr>
          </a:p>
        </p:txBody>
      </p:sp>
      <p:graphicFrame>
        <p:nvGraphicFramePr>
          <p:cNvPr id="3" name="Content Placeholder 2"/>
          <p:cNvGraphicFramePr>
            <a:graphicFrameLocks noGrp="1"/>
          </p:cNvGraphicFramePr>
          <p:nvPr>
            <p:ph idx="1"/>
          </p:nvPr>
        </p:nvGraphicFramePr>
        <p:xfrm>
          <a:off x="1464468" y="99314"/>
          <a:ext cx="6215064" cy="4944872"/>
        </p:xfrm>
        <a:graphic>
          <a:graphicData uri="http://schemas.openxmlformats.org/drawingml/2006/table">
            <a:tbl>
              <a:tblPr firstRow="1" bandRow="1">
                <a:tableStyleId>{5C22544A-7EE6-4342-B048-85BDC9FD1C3A}</a:tableStyleId>
              </a:tblPr>
              <a:tblGrid>
                <a:gridCol w="503924"/>
                <a:gridCol w="1399790"/>
                <a:gridCol w="933788"/>
                <a:gridCol w="972108"/>
                <a:gridCol w="2405454"/>
              </a:tblGrid>
              <a:tr h="449072">
                <a:tc>
                  <a:txBody>
                    <a:bodyPr/>
                    <a:lstStyle/>
                    <a:p>
                      <a:r>
                        <a:rPr lang="en-US" sz="1100" dirty="0"/>
                        <a:t>Sr No.</a:t>
                      </a:r>
                      <a:endParaRPr lang="en-IN" sz="1100" dirty="0"/>
                    </a:p>
                  </a:txBody>
                  <a:tcPr marL="68580" marR="68580" marT="34290" marB="34290"/>
                </a:tc>
                <a:tc>
                  <a:txBody>
                    <a:bodyPr/>
                    <a:lstStyle/>
                    <a:p>
                      <a:r>
                        <a:rPr lang="en-US" sz="1100" dirty="0"/>
                        <a:t>Paper Name</a:t>
                      </a:r>
                      <a:endParaRPr lang="en-IN" sz="1100" dirty="0"/>
                    </a:p>
                  </a:txBody>
                  <a:tcPr marL="68580" marR="68580" marT="34290" marB="34290"/>
                </a:tc>
                <a:tc>
                  <a:txBody>
                    <a:bodyPr/>
                    <a:lstStyle/>
                    <a:p>
                      <a:r>
                        <a:rPr lang="en-US" sz="1100" dirty="0"/>
                        <a:t>Published Year</a:t>
                      </a:r>
                      <a:endParaRPr lang="en-IN" sz="1100" dirty="0"/>
                    </a:p>
                  </a:txBody>
                  <a:tcPr marL="68580" marR="68580" marT="34290" marB="34290"/>
                </a:tc>
                <a:tc>
                  <a:txBody>
                    <a:bodyPr/>
                    <a:lstStyle/>
                    <a:p>
                      <a:r>
                        <a:rPr lang="en-US" sz="1100" dirty="0"/>
                        <a:t>Author</a:t>
                      </a:r>
                      <a:endParaRPr lang="en-IN" sz="1100" dirty="0"/>
                    </a:p>
                  </a:txBody>
                  <a:tcPr marL="68580" marR="68580" marT="34290" marB="34290"/>
                </a:tc>
                <a:tc>
                  <a:txBody>
                    <a:bodyPr/>
                    <a:lstStyle/>
                    <a:p>
                      <a:r>
                        <a:rPr lang="en-US" sz="1100" dirty="0"/>
                        <a:t>Description</a:t>
                      </a:r>
                      <a:endParaRPr lang="en-IN" sz="1100" dirty="0"/>
                    </a:p>
                  </a:txBody>
                  <a:tcPr marL="68580" marR="68580" marT="34290" marB="34290"/>
                </a:tc>
              </a:tr>
              <a:tr h="1668780">
                <a:tc>
                  <a:txBody>
                    <a:bodyPr/>
                    <a:lstStyle/>
                    <a:p>
                      <a:r>
                        <a:rPr lang="en-US" sz="1100"/>
                        <a:t>1.</a:t>
                      </a:r>
                      <a:endParaRPr lang="en-IN" sz="1100" dirty="0"/>
                    </a:p>
                  </a:txBody>
                  <a:tcPr marL="68580" marR="68580" marT="34290" marB="34290"/>
                </a:tc>
                <a:tc>
                  <a:txBody>
                    <a:bodyPr/>
                    <a:lstStyle/>
                    <a:p>
                      <a:r>
                        <a:rPr lang="en-US" sz="1100" dirty="0"/>
                        <a:t>Improved Anomaly Detection in Surveillance Videos Based on a Deep Learning Method</a:t>
                      </a:r>
                      <a:endParaRPr lang="en-IN" sz="1100" dirty="0"/>
                    </a:p>
                  </a:txBody>
                  <a:tcPr marL="68580" marR="68580" marT="34290" marB="34290"/>
                </a:tc>
                <a:tc>
                  <a:txBody>
                    <a:bodyPr/>
                    <a:lstStyle/>
                    <a:p>
                      <a:r>
                        <a:rPr lang="en-US" sz="1100" dirty="0"/>
                        <a:t>2018</a:t>
                      </a:r>
                      <a:endParaRPr lang="en-IN" sz="1100" dirty="0"/>
                    </a:p>
                  </a:txBody>
                  <a:tcPr marL="68580" marR="68580" marT="34290" marB="34290"/>
                </a:tc>
                <a:tc>
                  <a:txBody>
                    <a:bodyPr/>
                    <a:lstStyle/>
                    <a:p>
                      <a:r>
                        <a:rPr lang="en-US" sz="1100" dirty="0"/>
                        <a:t>Ali Khaleghi and Mohammad Shahram </a:t>
                      </a:r>
                      <a:r>
                        <a:rPr lang="en-US" sz="1100" dirty="0" err="1"/>
                        <a:t>Moin</a:t>
                      </a:r>
                      <a:r>
                        <a:rPr lang="en-US" sz="1100" dirty="0"/>
                        <a:t> </a:t>
                      </a:r>
                      <a:endParaRPr lang="en-IN" sz="1100" dirty="0"/>
                    </a:p>
                  </a:txBody>
                  <a:tcPr marL="68580" marR="68580" marT="34290" marB="34290"/>
                </a:tc>
                <a:tc>
                  <a:txBody>
                    <a:bodyPr/>
                    <a:lstStyle/>
                    <a:p>
                      <a:r>
                        <a:rPr lang="en-US" sz="1100" dirty="0"/>
                        <a:t>In this paper a new methodology of deep learning is used to detect anomaly in video surveillance. To evaluate the system, the famous UCSD dataset is used for anomaly detection. Moreover, this model implements training phase independently so that it can also be used as a pre-trained network in other implementations.</a:t>
                      </a:r>
                      <a:endParaRPr lang="en-IN" sz="1100" dirty="0"/>
                    </a:p>
                  </a:txBody>
                  <a:tcPr marL="68580" marR="68580" marT="34290" marB="34290"/>
                </a:tc>
              </a:tr>
              <a:tr h="2628900">
                <a:tc>
                  <a:txBody>
                    <a:bodyPr/>
                    <a:lstStyle/>
                    <a:p>
                      <a:r>
                        <a:rPr lang="en-US" sz="1100"/>
                        <a:t>2.</a:t>
                      </a:r>
                      <a:endParaRPr lang="en-IN"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sz="1100" dirty="0"/>
                        <a:t>Violence Detection for Video Surveillance System Using Irregular Motion Information</a:t>
                      </a:r>
                      <a:endParaRPr lang="en-IN" sz="1100" dirty="0"/>
                    </a:p>
                  </a:txBody>
                  <a:tcPr marL="68580" marR="68580" marT="34290" marB="34290"/>
                </a:tc>
                <a:tc>
                  <a:txBody>
                    <a:bodyPr/>
                    <a:lstStyle/>
                    <a:p>
                      <a:r>
                        <a:rPr lang="en-US" sz="1100" dirty="0"/>
                        <a:t>2018</a:t>
                      </a:r>
                      <a:endParaRPr lang="en-IN" sz="1100" dirty="0"/>
                    </a:p>
                  </a:txBody>
                  <a:tcPr marL="68580" marR="68580" marT="34290" marB="34290"/>
                </a:tc>
                <a:tc>
                  <a:txBody>
                    <a:bodyPr/>
                    <a:lstStyle/>
                    <a:p>
                      <a:r>
                        <a:rPr lang="en-IN" sz="1100" dirty="0" err="1"/>
                        <a:t>Jinsol</a:t>
                      </a:r>
                      <a:r>
                        <a:rPr lang="en-IN" sz="1100" dirty="0"/>
                        <a:t> Ha, </a:t>
                      </a:r>
                      <a:r>
                        <a:rPr lang="en-IN" sz="1100" dirty="0" err="1"/>
                        <a:t>Jinho</a:t>
                      </a:r>
                      <a:r>
                        <a:rPr lang="en-IN" sz="1100" dirty="0"/>
                        <a:t> Park, </a:t>
                      </a:r>
                      <a:r>
                        <a:rPr lang="en-IN" sz="1100" dirty="0" err="1"/>
                        <a:t>Heegwang</a:t>
                      </a:r>
                      <a:r>
                        <a:rPr lang="en-IN" sz="1100" dirty="0"/>
                        <a:t> Kim, Hasil Park, and </a:t>
                      </a:r>
                      <a:r>
                        <a:rPr lang="en-IN" sz="1100" dirty="0" err="1"/>
                        <a:t>Joonki</a:t>
                      </a:r>
                      <a:r>
                        <a:rPr lang="en-IN" sz="1100" dirty="0"/>
                        <a:t> Paik</a:t>
                      </a:r>
                      <a:endParaRPr lang="en-IN" sz="1100" dirty="0"/>
                    </a:p>
                  </a:txBody>
                  <a:tcPr marL="68580" marR="68580" marT="34290" marB="34290"/>
                </a:tc>
                <a:tc>
                  <a:txBody>
                    <a:bodyPr/>
                    <a:lstStyle/>
                    <a:p>
                      <a:r>
                        <a:rPr lang="en-US" sz="1100" dirty="0"/>
                        <a:t>In this paper, we proposed violence detection method in surveillance video system. The proposed method consists of 4 steps: </a:t>
                      </a:r>
                      <a:r>
                        <a:rPr lang="en-US" sz="1100" dirty="0" err="1"/>
                        <a:t>i</a:t>
                      </a:r>
                      <a:r>
                        <a:rPr lang="en-US" sz="1100" dirty="0"/>
                        <a:t>) Detect the object region within a video image by background subtraction method and apply the morphology filter to reduce noise artifacts. ii) Estimate the motion vector using the Combined Local-Global approach with Total Variation (CLG-TV) in the object region. iii) Detect the violence event by analyzing the characteristic of motion vectors generated in the region of object by using the Motion Co-occurrence Feature (MCF).</a:t>
                      </a:r>
                      <a:endParaRPr lang="en-IN" sz="1100" dirty="0"/>
                    </a:p>
                  </a:txBody>
                  <a:tcPr marL="68580" marR="68580" marT="34290" marB="3429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1688807" y="47322"/>
          <a:ext cx="6231394" cy="5048855"/>
        </p:xfrm>
        <a:graphic>
          <a:graphicData uri="http://schemas.openxmlformats.org/drawingml/2006/table">
            <a:tbl>
              <a:tblPr firstRow="1" bandRow="1">
                <a:tableStyleId>{5C22544A-7EE6-4342-B048-85BDC9FD1C3A}</a:tableStyleId>
              </a:tblPr>
              <a:tblGrid>
                <a:gridCol w="527348"/>
                <a:gridCol w="1399699"/>
                <a:gridCol w="933926"/>
                <a:gridCol w="972026"/>
                <a:gridCol w="2398395"/>
              </a:tblGrid>
              <a:tr h="86855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400" dirty="0"/>
                        <a:t>Sr No.</a:t>
                      </a:r>
                      <a:endParaRPr lang="en-IN" sz="1400" dirty="0"/>
                    </a:p>
                    <a:p>
                      <a:endParaRPr lang="en-IN" sz="1100" dirty="0">
                        <a:solidFill>
                          <a:schemeClr val="bg1"/>
                        </a:solidFill>
                      </a:endParaRPr>
                    </a:p>
                  </a:txBody>
                  <a:tcPr marL="68580" marR="68580" marT="34290" marB="34290"/>
                </a:tc>
                <a:tc>
                  <a:txBody>
                    <a:bodyPr/>
                    <a:lstStyle/>
                    <a:p>
                      <a:r>
                        <a:rPr lang="en-US" sz="1100" dirty="0"/>
                        <a:t>Paper Name</a:t>
                      </a:r>
                      <a:endParaRPr lang="en-IN" sz="1100" dirty="0"/>
                    </a:p>
                  </a:txBody>
                  <a:tcPr marL="68580" marR="68580" marT="34290" marB="34290"/>
                </a:tc>
                <a:tc>
                  <a:txBody>
                    <a:bodyPr/>
                    <a:lstStyle/>
                    <a:p>
                      <a:r>
                        <a:rPr lang="en-US" sz="1100" dirty="0"/>
                        <a:t>Published Year</a:t>
                      </a:r>
                      <a:endParaRPr lang="en-IN" sz="1100" dirty="0"/>
                    </a:p>
                  </a:txBody>
                  <a:tcPr marL="68580" marR="68580" marT="34290" marB="34290"/>
                </a:tc>
                <a:tc>
                  <a:txBody>
                    <a:bodyPr/>
                    <a:lstStyle/>
                    <a:p>
                      <a:r>
                        <a:rPr lang="en-US" sz="1100" dirty="0"/>
                        <a:t>Author</a:t>
                      </a:r>
                      <a:endParaRPr lang="en-IN" sz="1100" dirty="0"/>
                    </a:p>
                  </a:txBody>
                  <a:tcPr marL="68580" marR="68580" marT="34290" marB="34290"/>
                </a:tc>
                <a:tc>
                  <a:txBody>
                    <a:bodyPr/>
                    <a:lstStyle/>
                    <a:p>
                      <a:r>
                        <a:rPr lang="en-US" sz="1100" dirty="0"/>
                        <a:t>Description</a:t>
                      </a:r>
                      <a:endParaRPr lang="en-IN" sz="1100" dirty="0"/>
                    </a:p>
                  </a:txBody>
                  <a:tcPr marL="68580" marR="68580" marT="34290" marB="34290"/>
                </a:tc>
              </a:tr>
              <a:tr h="1932402">
                <a:tc>
                  <a:txBody>
                    <a:bodyPr/>
                    <a:lstStyle/>
                    <a:p>
                      <a:r>
                        <a:rPr lang="en-US" sz="1100" b="0" dirty="0">
                          <a:solidFill>
                            <a:schemeClr val="tx1"/>
                          </a:solidFill>
                        </a:rPr>
                        <a:t>3</a:t>
                      </a:r>
                      <a:r>
                        <a:rPr lang="en-US" sz="1100" dirty="0">
                          <a:solidFill>
                            <a:schemeClr val="tx1"/>
                          </a:solidFill>
                        </a:rPr>
                        <a:t>.</a:t>
                      </a:r>
                      <a:endParaRPr lang="en-IN" sz="1100" dirty="0">
                        <a:solidFill>
                          <a:schemeClr val="tx1"/>
                        </a:solidFill>
                      </a:endParaRPr>
                    </a:p>
                  </a:txBody>
                  <a:tcPr marL="68580" marR="68580" marT="34290" marB="34290"/>
                </a:tc>
                <a:tc>
                  <a:txBody>
                    <a:bodyPr/>
                    <a:lstStyle/>
                    <a:p>
                      <a:r>
                        <a:rPr lang="en-US" sz="1100" b="0" dirty="0">
                          <a:solidFill>
                            <a:schemeClr val="tx1"/>
                          </a:solidFill>
                        </a:rPr>
                        <a:t>Learning to Detect Violent Videos using Convolutional Long Short-Term Memory</a:t>
                      </a:r>
                      <a:endParaRPr lang="en-IN" sz="1100" b="0" dirty="0">
                        <a:solidFill>
                          <a:schemeClr val="tx1"/>
                        </a:solidFill>
                      </a:endParaRPr>
                    </a:p>
                  </a:txBody>
                  <a:tcPr marL="68580" marR="68580" marT="34290" marB="34290"/>
                </a:tc>
                <a:tc>
                  <a:txBody>
                    <a:bodyPr/>
                    <a:lstStyle/>
                    <a:p>
                      <a:r>
                        <a:rPr lang="en-US" sz="1100" b="0" dirty="0">
                          <a:solidFill>
                            <a:schemeClr val="tx1"/>
                          </a:solidFill>
                        </a:rPr>
                        <a:t>2017</a:t>
                      </a:r>
                      <a:endParaRPr lang="en-IN" sz="1100" b="0" dirty="0">
                        <a:solidFill>
                          <a:schemeClr val="tx1"/>
                        </a:solidFill>
                      </a:endParaRPr>
                    </a:p>
                  </a:txBody>
                  <a:tcPr marL="68580" marR="68580" marT="34290" marB="34290"/>
                </a:tc>
                <a:tc>
                  <a:txBody>
                    <a:bodyPr/>
                    <a:lstStyle/>
                    <a:p>
                      <a:r>
                        <a:rPr lang="en-IN" sz="1100" b="0" dirty="0" err="1">
                          <a:solidFill>
                            <a:schemeClr val="tx1"/>
                          </a:solidFill>
                        </a:rPr>
                        <a:t>Swathikiran</a:t>
                      </a:r>
                      <a:r>
                        <a:rPr lang="en-IN" sz="1100" b="0" dirty="0">
                          <a:solidFill>
                            <a:schemeClr val="tx1"/>
                          </a:solidFill>
                        </a:rPr>
                        <a:t> </a:t>
                      </a:r>
                      <a:r>
                        <a:rPr lang="en-IN" sz="1100" b="0" dirty="0" err="1">
                          <a:solidFill>
                            <a:schemeClr val="tx1"/>
                          </a:solidFill>
                        </a:rPr>
                        <a:t>Sudhakaran</a:t>
                      </a:r>
                      <a:r>
                        <a:rPr lang="en-IN" sz="1100" b="0" dirty="0">
                          <a:solidFill>
                            <a:schemeClr val="tx1"/>
                          </a:solidFill>
                        </a:rPr>
                        <a:t> and Oswald </a:t>
                      </a:r>
                      <a:r>
                        <a:rPr lang="en-IN" sz="1100" b="0" dirty="0" err="1">
                          <a:solidFill>
                            <a:schemeClr val="tx1"/>
                          </a:solidFill>
                        </a:rPr>
                        <a:t>Lanz</a:t>
                      </a:r>
                      <a:r>
                        <a:rPr lang="en-IN" sz="1100" b="0" dirty="0">
                          <a:solidFill>
                            <a:schemeClr val="tx1"/>
                          </a:solidFill>
                        </a:rPr>
                        <a:t> University of Trento, Trento, Italy Fondazione Bruno Kessler, Trento, Italy</a:t>
                      </a:r>
                      <a:endParaRPr lang="en-IN" sz="1100" b="0" dirty="0">
                        <a:solidFill>
                          <a:schemeClr val="tx1"/>
                        </a:solidFill>
                      </a:endParaRPr>
                    </a:p>
                  </a:txBody>
                  <a:tcPr marL="68580" marR="68580" marT="34290" marB="34290"/>
                </a:tc>
                <a:tc>
                  <a:txBody>
                    <a:bodyPr/>
                    <a:lstStyle/>
                    <a:p>
                      <a:r>
                        <a:rPr lang="en-US" sz="1100" b="0" i="0" dirty="0">
                          <a:solidFill>
                            <a:schemeClr val="tx1"/>
                          </a:solidFill>
                        </a:rPr>
                        <a:t>This paper shows that a network trained to model changes in frames performs better than a network trained using frames as inputs and comparative study between the traditional fully-connected LSTM and </a:t>
                      </a:r>
                      <a:r>
                        <a:rPr lang="en-US" sz="1100" b="0" i="0" dirty="0" err="1">
                          <a:solidFill>
                            <a:schemeClr val="tx1"/>
                          </a:solidFill>
                        </a:rPr>
                        <a:t>convLSTM</a:t>
                      </a:r>
                      <a:endParaRPr lang="en-IN" sz="1100" b="0" i="0" dirty="0">
                        <a:solidFill>
                          <a:schemeClr val="tx1"/>
                        </a:solidFill>
                      </a:endParaRPr>
                    </a:p>
                  </a:txBody>
                  <a:tcPr marL="68580" marR="68580" marT="34290" marB="34290"/>
                </a:tc>
              </a:tr>
              <a:tr h="2220207">
                <a:tc>
                  <a:txBody>
                    <a:bodyPr/>
                    <a:lstStyle/>
                    <a:p>
                      <a:r>
                        <a:rPr lang="en-US" sz="1100" dirty="0"/>
                        <a:t>4.</a:t>
                      </a:r>
                      <a:endParaRPr lang="en-IN" sz="1100" dirty="0"/>
                    </a:p>
                  </a:txBody>
                  <a:tcPr marL="68580" marR="68580" marT="34290" marB="34290"/>
                </a:tc>
                <a:tc>
                  <a:txBody>
                    <a:bodyPr/>
                    <a:lstStyle/>
                    <a:p>
                      <a:r>
                        <a:rPr lang="en-US" sz="1100" dirty="0"/>
                        <a:t>Designing an Efficient Framework for Violence Detection in Sensitive Areas using Computer Vision and Machine Learning Techniques</a:t>
                      </a:r>
                      <a:endParaRPr lang="en-IN" sz="1100" dirty="0"/>
                    </a:p>
                  </a:txBody>
                  <a:tcPr marL="68580" marR="68580" marT="34290" marB="34290"/>
                </a:tc>
                <a:tc>
                  <a:txBody>
                    <a:bodyPr/>
                    <a:lstStyle/>
                    <a:p>
                      <a:r>
                        <a:rPr lang="en-US" sz="1100" dirty="0"/>
                        <a:t>2019</a:t>
                      </a:r>
                      <a:endParaRPr lang="en-IN" sz="1100" dirty="0"/>
                    </a:p>
                  </a:txBody>
                  <a:tcPr marL="68580" marR="68580" marT="34290" marB="34290"/>
                </a:tc>
                <a:tc>
                  <a:txBody>
                    <a:bodyPr/>
                    <a:lstStyle/>
                    <a:p>
                      <a:r>
                        <a:rPr lang="en-US" sz="1100" dirty="0"/>
                        <a:t>Kuldeep Singh, K Yamini Preethi, </a:t>
                      </a:r>
                      <a:endParaRPr lang="en-US" sz="1100" dirty="0"/>
                    </a:p>
                    <a:p>
                      <a:r>
                        <a:rPr lang="en-US" sz="1100" dirty="0"/>
                        <a:t>K Vineeth Sai </a:t>
                      </a:r>
                      <a:endParaRPr lang="en-IN" sz="1100" dirty="0"/>
                    </a:p>
                  </a:txBody>
                  <a:tcPr marL="68580" marR="68580" marT="34290" marB="34290"/>
                </a:tc>
                <a:tc>
                  <a:txBody>
                    <a:bodyPr/>
                    <a:lstStyle/>
                    <a:p>
                      <a:r>
                        <a:rPr lang="en-US" sz="1100" dirty="0"/>
                        <a:t>This paper proposes an efficient framework to detect violence in sensitive areas using feasible computer vision and machine learning techniques. It collects the video streams of human activities and generates the violence related features by applying motion tracking which slices the video frames based on the presence of moving objects. To find the violent flow descriptors, it calculates the optical flow for each pixel of the frame. </a:t>
                      </a:r>
                      <a:endParaRPr lang="en-IN" sz="1100" dirty="0"/>
                    </a:p>
                  </a:txBody>
                  <a:tcPr marL="68580" marR="68580" marT="34290" marB="3429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latin typeface="+mn-lt"/>
              </a:rPr>
              <a:t>Technology Required</a:t>
            </a:r>
            <a:endParaRPr lang="en-IN" sz="2000" dirty="0">
              <a:latin typeface="+mn-lt"/>
            </a:endParaRPr>
          </a:p>
        </p:txBody>
      </p:sp>
      <p:sp>
        <p:nvSpPr>
          <p:cNvPr id="3" name="Content Placeholder 2"/>
          <p:cNvSpPr>
            <a:spLocks noGrp="1"/>
          </p:cNvSpPr>
          <p:nvPr>
            <p:ph idx="1"/>
          </p:nvPr>
        </p:nvSpPr>
        <p:spPr>
          <a:xfrm>
            <a:off x="2137718" y="1017725"/>
            <a:ext cx="6694581" cy="3551150"/>
          </a:xfrm>
        </p:spPr>
        <p:txBody>
          <a:bodyPr/>
          <a:lstStyle/>
          <a:p>
            <a:pPr rtl="0" fontAlgn="base">
              <a:spcBef>
                <a:spcPts val="0"/>
              </a:spcBef>
              <a:spcAft>
                <a:spcPts val="0"/>
              </a:spcAft>
              <a:buFont typeface="Arial" panose="020B0604020202020204" pitchFamily="34" charset="0"/>
              <a:buChar char="•"/>
            </a:pPr>
            <a:r>
              <a:rPr lang="en-US" sz="1200" b="1" i="0" strike="noStrike" dirty="0">
                <a:solidFill>
                  <a:srgbClr val="FFFFFF"/>
                </a:solidFill>
                <a:effectLst/>
                <a:latin typeface="Arial" panose="020B0604020202020204" pitchFamily="34" charset="0"/>
              </a:rPr>
              <a:t>Python</a:t>
            </a:r>
            <a:endParaRPr lang="en-US" sz="1200" b="0" i="0" strike="noStrike" dirty="0">
              <a:solidFill>
                <a:srgbClr val="FFFFFF"/>
              </a:solidFill>
              <a:effectLst/>
              <a:latin typeface="Lato" panose="020F0502020204030203" charset="0"/>
            </a:endParaRP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Python is an interpreted , high level and  general purpose  programming language. </a:t>
            </a:r>
            <a:endParaRPr lang="en-US" sz="1200" b="0" i="0" u="none" strike="noStrike" dirty="0">
              <a:solidFill>
                <a:srgbClr val="FFFFFF"/>
              </a:solidFill>
              <a:effectLst/>
              <a:latin typeface="Lato" panose="020F0502020204030203" charset="0"/>
            </a:endParaRPr>
          </a:p>
          <a:p>
            <a:pPr marL="742950" lvl="1" indent="-285750" rtl="0" fontAlgn="base">
              <a:spcBef>
                <a:spcPts val="0"/>
              </a:spcBef>
              <a:spcAft>
                <a:spcPts val="1600"/>
              </a:spcAft>
              <a:buFont typeface="Arial" panose="020B0604020202020204" pitchFamily="34" charset="0"/>
              <a:buChar char="•"/>
            </a:pPr>
            <a:r>
              <a:rPr lang="en-US" sz="1200" b="0" i="0" u="none" strike="noStrike" dirty="0">
                <a:solidFill>
                  <a:srgbClr val="FFFFFF"/>
                </a:solidFill>
                <a:effectLst/>
                <a:latin typeface="Arial" panose="020B0604020202020204" pitchFamily="34" charset="0"/>
              </a:rPr>
              <a:t>Supports multiple paradigms including structured , Object Oriented Programming.</a:t>
            </a:r>
            <a:endParaRPr lang="en-US" sz="1200" b="0" i="0" u="none" strike="noStrike" dirty="0">
              <a:solidFill>
                <a:srgbClr val="FFFFFF"/>
              </a:solidFill>
              <a:effectLst/>
              <a:latin typeface="Arial" panose="020B0604020202020204" pitchFamily="34" charset="0"/>
            </a:endParaRPr>
          </a:p>
          <a:p>
            <a:r>
              <a:rPr lang="en-IN" sz="1100" b="1" dirty="0"/>
              <a:t>TensorFlow</a:t>
            </a:r>
            <a:r>
              <a:rPr lang="en-IN" sz="1100" dirty="0"/>
              <a:t> </a:t>
            </a:r>
            <a:endParaRPr lang="en-IN" sz="1100" dirty="0"/>
          </a:p>
          <a:p>
            <a:pPr lvl="1"/>
            <a:r>
              <a:rPr lang="en-US" b="0" i="0" dirty="0">
                <a:solidFill>
                  <a:schemeClr val="bg1"/>
                </a:solidFill>
                <a:effectLst/>
                <a:latin typeface="+mn-lt"/>
              </a:rPr>
              <a:t>TensorFlow is a framework created by Google for creating Deep Learning models. Deep Learning is a category of machine learning models that use multi-layer neural networks.</a:t>
            </a:r>
            <a:endParaRPr lang="en-US" b="0" i="0" dirty="0">
              <a:solidFill>
                <a:schemeClr val="bg1"/>
              </a:solidFill>
              <a:effectLst/>
              <a:latin typeface="+mn-lt"/>
            </a:endParaRPr>
          </a:p>
          <a:p>
            <a:pPr lvl="1"/>
            <a:r>
              <a:rPr lang="en-US" b="1" i="0" dirty="0">
                <a:solidFill>
                  <a:schemeClr val="bg1"/>
                </a:solidFill>
                <a:effectLst/>
                <a:latin typeface="+mn-lt"/>
              </a:rPr>
              <a:t>TensorFlow</a:t>
            </a:r>
            <a:r>
              <a:rPr lang="en-US" b="0" i="0" dirty="0">
                <a:solidFill>
                  <a:schemeClr val="bg1"/>
                </a:solidFill>
                <a:effectLst/>
                <a:latin typeface="+mn-lt"/>
              </a:rPr>
              <a:t> is an open source library for numerical computation and large-scale machine learning. </a:t>
            </a:r>
            <a:r>
              <a:rPr lang="en-US" b="1" i="0" dirty="0">
                <a:solidFill>
                  <a:schemeClr val="bg1"/>
                </a:solidFill>
                <a:effectLst/>
                <a:latin typeface="+mn-lt"/>
              </a:rPr>
              <a:t>TensorFlow</a:t>
            </a:r>
            <a:r>
              <a:rPr lang="en-US" b="0" i="0" dirty="0">
                <a:solidFill>
                  <a:schemeClr val="bg1"/>
                </a:solidFill>
                <a:effectLst/>
                <a:latin typeface="+mn-lt"/>
              </a:rPr>
              <a:t> bundles together a slew of machine learning and deep learning (aka neural networking) models and algorithms and makes them useful</a:t>
            </a:r>
            <a:endParaRPr lang="en-US" b="0" i="0" dirty="0">
              <a:solidFill>
                <a:schemeClr val="bg1"/>
              </a:solidFill>
              <a:effectLst/>
              <a:latin typeface="+mn-lt"/>
            </a:endParaRPr>
          </a:p>
          <a:p>
            <a:r>
              <a:rPr lang="en-US" b="1" dirty="0" err="1">
                <a:solidFill>
                  <a:schemeClr val="bg1"/>
                </a:solidFill>
                <a:latin typeface="+mn-lt"/>
              </a:rPr>
              <a:t>Keras</a:t>
            </a:r>
            <a:r>
              <a:rPr lang="en-US" dirty="0">
                <a:solidFill>
                  <a:schemeClr val="bg1"/>
                </a:solidFill>
                <a:latin typeface="+mn-lt"/>
              </a:rPr>
              <a:t> </a:t>
            </a:r>
            <a:endParaRPr lang="en-US" dirty="0">
              <a:solidFill>
                <a:schemeClr val="bg1"/>
              </a:solidFill>
              <a:latin typeface="+mn-lt"/>
            </a:endParaRPr>
          </a:p>
          <a:p>
            <a:pPr lvl="1" fontAlgn="base"/>
            <a:r>
              <a:rPr lang="en-US" b="0" dirty="0" err="1">
                <a:solidFill>
                  <a:schemeClr val="bg1"/>
                </a:solidFill>
                <a:effectLst/>
                <a:latin typeface="+mn-lt"/>
              </a:rPr>
              <a:t>Keras</a:t>
            </a:r>
            <a:r>
              <a:rPr lang="en-US" b="0" dirty="0">
                <a:solidFill>
                  <a:schemeClr val="bg1"/>
                </a:solidFill>
                <a:effectLst/>
                <a:latin typeface="+mn-lt"/>
              </a:rPr>
              <a:t> is a minimalist Python library for deep learning that can run on top of Theano or TensorFlow.</a:t>
            </a:r>
            <a:endParaRPr lang="en-US" b="0" dirty="0">
              <a:solidFill>
                <a:schemeClr val="bg1"/>
              </a:solidFill>
              <a:effectLst/>
              <a:latin typeface="+mn-lt"/>
            </a:endParaRPr>
          </a:p>
          <a:p>
            <a:pPr lvl="1" fontAlgn="base"/>
            <a:r>
              <a:rPr lang="en-US" b="0" dirty="0">
                <a:solidFill>
                  <a:schemeClr val="bg1"/>
                </a:solidFill>
                <a:effectLst/>
                <a:latin typeface="+mn-lt"/>
              </a:rPr>
              <a:t>It was developed to make implementing deep learning models as fast and easy as possible for research and development.</a:t>
            </a:r>
            <a:endParaRPr lang="en-US" b="0" dirty="0">
              <a:solidFill>
                <a:schemeClr val="bg1"/>
              </a:solidFill>
              <a:effectLst/>
              <a:latin typeface="+mn-lt"/>
            </a:endParaRPr>
          </a:p>
          <a:p>
            <a:pPr lvl="1"/>
            <a:endParaRPr lang="en-US" b="0" i="0" dirty="0">
              <a:solidFill>
                <a:schemeClr val="bg1"/>
              </a:solidFill>
              <a:effectLst/>
              <a:latin typeface="+mn-lt"/>
            </a:endParaRPr>
          </a:p>
          <a:p>
            <a:pPr lvl="1"/>
            <a:endParaRPr lang="en-US" b="0" i="0" dirty="0">
              <a:solidFill>
                <a:schemeClr val="bg1"/>
              </a:solidFill>
              <a:effectLst/>
              <a:latin typeface="+mn-lt"/>
            </a:endParaRPr>
          </a:p>
          <a:p>
            <a:pPr lvl="1"/>
            <a:endParaRPr lang="en-IN" dirty="0">
              <a:solidFill>
                <a:schemeClr val="bg1"/>
              </a:solidFill>
              <a:latin typeface="+mn-lt"/>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3189" y="1315995"/>
            <a:ext cx="1062681" cy="9700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nsorFlow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02" y="2638169"/>
            <a:ext cx="1253568" cy="809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I Starter-Everything you need to know about Keras to build your first deep  learning model | by Pallawi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12" y="3871362"/>
            <a:ext cx="2128966" cy="697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649" y="236874"/>
            <a:ext cx="8520600" cy="572700"/>
          </a:xfrm>
        </p:spPr>
        <p:txBody>
          <a:bodyPr/>
          <a:lstStyle/>
          <a:p>
            <a:r>
              <a:rPr lang="en-IN" b="0" i="0" u="none" strike="noStrike" dirty="0">
                <a:solidFill>
                  <a:srgbClr val="FFFFFF"/>
                </a:solidFill>
                <a:effectLst/>
                <a:latin typeface="+mn-lt"/>
              </a:rPr>
              <a:t>Technology Required</a:t>
            </a:r>
            <a:endParaRPr lang="en-IN" dirty="0">
              <a:latin typeface="+mn-lt"/>
            </a:endParaRPr>
          </a:p>
        </p:txBody>
      </p:sp>
      <p:sp>
        <p:nvSpPr>
          <p:cNvPr id="3" name="Content Placeholder 2"/>
          <p:cNvSpPr>
            <a:spLocks noGrp="1"/>
          </p:cNvSpPr>
          <p:nvPr>
            <p:ph idx="1"/>
          </p:nvPr>
        </p:nvSpPr>
        <p:spPr>
          <a:xfrm>
            <a:off x="2353962" y="914400"/>
            <a:ext cx="6478338" cy="3654475"/>
          </a:xfrm>
        </p:spPr>
        <p:txBody>
          <a:bodyPr/>
          <a:lstStyle/>
          <a:p>
            <a:pPr marL="146050" indent="0" rtl="0" fontAlgn="base">
              <a:spcBef>
                <a:spcPts val="0"/>
              </a:spcBef>
              <a:spcAft>
                <a:spcPts val="0"/>
              </a:spcAft>
              <a:buNone/>
            </a:pPr>
            <a:r>
              <a:rPr lang="en-US" sz="1600" b="1" i="0" u="sng" strike="noStrike" dirty="0">
                <a:solidFill>
                  <a:srgbClr val="FFFFFF"/>
                </a:solidFill>
                <a:effectLst/>
                <a:latin typeface="Arial" panose="020B0604020202020204" pitchFamily="34" charset="0"/>
              </a:rPr>
              <a:t>Kaggle:</a:t>
            </a:r>
            <a:endParaRPr lang="en-US" sz="1600" b="1" i="0" u="sng" strike="noStrike" dirty="0">
              <a:solidFill>
                <a:srgbClr val="FFFFFF"/>
              </a:solidFill>
              <a:effectLst/>
              <a:latin typeface="Arial" panose="020B0604020202020204" pitchFamily="34" charset="0"/>
            </a:endParaRPr>
          </a:p>
          <a:p>
            <a:pPr marL="146050" indent="0" algn="ctr" rtl="0" fontAlgn="base">
              <a:spcBef>
                <a:spcPts val="0"/>
              </a:spcBef>
              <a:spcAft>
                <a:spcPts val="0"/>
              </a:spcAft>
              <a:buNone/>
            </a:pPr>
            <a:r>
              <a:rPr lang="en-US" sz="1600" b="1" i="0" strike="noStrike" dirty="0">
                <a:solidFill>
                  <a:srgbClr val="FFFFFF"/>
                </a:solidFill>
                <a:effectLst/>
                <a:latin typeface="Arial" panose="020B0604020202020204" pitchFamily="34" charset="0"/>
              </a:rPr>
              <a:t>             </a:t>
            </a:r>
            <a:r>
              <a:rPr lang="en-US" sz="1400" i="0" strike="noStrike" dirty="0">
                <a:solidFill>
                  <a:srgbClr val="FFFFFF"/>
                </a:solidFill>
                <a:effectLst/>
                <a:latin typeface="Arial" panose="020B0604020202020204" pitchFamily="34" charset="0"/>
              </a:rPr>
              <a:t>Kaggle is a source where we can get the required dataset.</a:t>
            </a:r>
            <a:endParaRPr lang="en-US" sz="1400" i="0" strike="noStrike" dirty="0">
              <a:solidFill>
                <a:srgbClr val="FFFFFF"/>
              </a:solidFill>
              <a:effectLst/>
              <a:latin typeface="Lato" panose="020F0502020204030203" charset="0"/>
            </a:endParaRPr>
          </a:p>
          <a:p>
            <a:pPr rtl="0" fontAlgn="base">
              <a:spcBef>
                <a:spcPts val="0"/>
              </a:spcBef>
              <a:spcAft>
                <a:spcPts val="0"/>
              </a:spcAft>
              <a:buFont typeface="Arial" panose="020B0604020202020204" pitchFamily="34" charset="0"/>
              <a:buChar char="•"/>
            </a:pPr>
            <a:r>
              <a:rPr lang="en-US" sz="1400" b="1" i="0" u="sng" strike="noStrike" dirty="0">
                <a:solidFill>
                  <a:srgbClr val="FFFFFF"/>
                </a:solidFill>
                <a:effectLst/>
                <a:latin typeface="Arial" panose="020B0604020202020204" pitchFamily="34" charset="0"/>
              </a:rPr>
              <a:t>Google Collaboratory</a:t>
            </a:r>
            <a:endParaRPr lang="en-US" sz="1400" b="1" i="0" u="none" strike="noStrike" dirty="0">
              <a:solidFill>
                <a:srgbClr val="FFFFFF"/>
              </a:solidFill>
              <a:effectLst/>
              <a:latin typeface="Arial" panose="020B0604020202020204" pitchFamily="34" charset="0"/>
            </a:endParaRPr>
          </a:p>
          <a:p>
            <a:pPr marL="742950" lvl="1" indent="-285750" rtl="0" fontAlgn="base">
              <a:spcBef>
                <a:spcPts val="0"/>
              </a:spcBef>
              <a:spcAft>
                <a:spcPts val="1600"/>
              </a:spcAft>
              <a:buFont typeface="Arial" panose="020B0604020202020204" pitchFamily="34" charset="0"/>
              <a:buChar char="•"/>
            </a:pPr>
            <a:r>
              <a:rPr lang="en-US" sz="1400" b="0" i="0" u="none" strike="noStrike" dirty="0">
                <a:solidFill>
                  <a:srgbClr val="FFFFFF"/>
                </a:solidFill>
                <a:effectLst/>
                <a:latin typeface="Arial" panose="020B0604020202020204" pitchFamily="34" charset="0"/>
              </a:rPr>
              <a:t>It is a product from Google Research. </a:t>
            </a:r>
            <a:r>
              <a:rPr lang="en-US" sz="1400" b="0" i="0" u="none" strike="noStrike" dirty="0" err="1">
                <a:solidFill>
                  <a:srgbClr val="FFFFFF"/>
                </a:solidFill>
                <a:effectLst/>
                <a:latin typeface="Arial" panose="020B0604020202020204" pitchFamily="34" charset="0"/>
              </a:rPr>
              <a:t>Colab</a:t>
            </a:r>
            <a:r>
              <a:rPr lang="en-US" sz="1400" b="0" i="0" u="none" strike="noStrike" dirty="0">
                <a:solidFill>
                  <a:srgbClr val="FFFFFF"/>
                </a:solidFill>
                <a:effectLst/>
                <a:latin typeface="Arial" panose="020B0604020202020204" pitchFamily="34" charset="0"/>
              </a:rPr>
              <a:t> allows anybody to write and execute arbitrary python code through the browser, and is especially well suited to machine learning, deep learning ,data analysis and education.</a:t>
            </a:r>
            <a:endParaRPr lang="en-US" sz="1400" b="0" i="0" u="none" strike="noStrike" dirty="0">
              <a:solidFill>
                <a:srgbClr val="FFFFFF"/>
              </a:solidFill>
              <a:effectLst/>
              <a:latin typeface="Arial" panose="020B0604020202020204" pitchFamily="34" charset="0"/>
            </a:endParaRPr>
          </a:p>
          <a:p>
            <a:pPr marL="146050" indent="0" rtl="0">
              <a:spcBef>
                <a:spcPts val="0"/>
              </a:spcBef>
              <a:spcAft>
                <a:spcPts val="1600"/>
              </a:spcAft>
              <a:buNone/>
            </a:pPr>
            <a:r>
              <a:rPr lang="en-US" sz="1800" b="1" i="0" u="sng" dirty="0">
                <a:solidFill>
                  <a:srgbClr val="FFFFFF"/>
                </a:solidFill>
                <a:effectLst/>
                <a:latin typeface="Arial" panose="020B0604020202020204" pitchFamily="34" charset="0"/>
              </a:rPr>
              <a:t>HARDWARE:</a:t>
            </a:r>
            <a:endParaRPr lang="en-US" sz="2400" b="0" dirty="0">
              <a:effectLst/>
            </a:endParaRPr>
          </a:p>
          <a:p>
            <a:pPr rtl="0">
              <a:spcBef>
                <a:spcPts val="0"/>
              </a:spcBef>
              <a:spcAft>
                <a:spcPts val="1600"/>
              </a:spcAft>
            </a:pPr>
            <a:r>
              <a:rPr lang="en-US" sz="1200" b="0" i="0" u="none" strike="noStrike" dirty="0">
                <a:solidFill>
                  <a:srgbClr val="FFFFFF"/>
                </a:solidFill>
                <a:effectLst/>
                <a:latin typeface="Arial" panose="020B0604020202020204" pitchFamily="34" charset="0"/>
              </a:rPr>
              <a:t>The pretrained models will not require any extra processing power to execute. But for executing the models and training them the hardware requirement and the GPU capacity must be high. To avoid the limitations that the hardware puts us in, we use Google Collaboratory for such advanced execution which uses Google's virtual machines to execute the code over the cloud.</a:t>
            </a:r>
            <a:br>
              <a:rPr lang="en-US" sz="2400" dirty="0"/>
            </a:br>
            <a:endParaRPr lang="en-US" sz="1400" b="0" i="0" u="none" strike="noStrike" dirty="0">
              <a:solidFill>
                <a:srgbClr val="FFFFFF"/>
              </a:solidFill>
              <a:effectLst/>
              <a:latin typeface="Arial" panose="020B0604020202020204" pitchFamily="34" charset="0"/>
            </a:endParaRPr>
          </a:p>
          <a:p>
            <a:pPr marL="742950" lvl="1" indent="-285750" rtl="0" fontAlgn="base">
              <a:spcBef>
                <a:spcPts val="0"/>
              </a:spcBef>
              <a:spcAft>
                <a:spcPts val="1600"/>
              </a:spcAft>
              <a:buFont typeface="Arial" panose="020B0604020202020204" pitchFamily="34" charset="0"/>
              <a:buChar char="•"/>
            </a:pPr>
            <a:endParaRPr lang="en-US" sz="1400" b="1" i="0" u="none" strike="noStrike" dirty="0">
              <a:solidFill>
                <a:srgbClr val="FFFFFF"/>
              </a:solidFill>
              <a:effectLst/>
              <a:latin typeface="Arial" panose="020B0604020202020204" pitchFamily="34" charset="0"/>
            </a:endParaRPr>
          </a:p>
          <a:p>
            <a:endParaRPr lang="en-IN"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8384" y="2962927"/>
            <a:ext cx="1151881" cy="12263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aggl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47" y="1120210"/>
            <a:ext cx="1247518" cy="1060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681790" y="1066732"/>
            <a:ext cx="3996444" cy="3672408"/>
          </a:xfrm>
          <a:prstGeom prst="rect">
            <a:avLst/>
          </a:prstGeom>
        </p:spPr>
      </p:pic>
      <p:sp>
        <p:nvSpPr>
          <p:cNvPr id="6" name="TextBox 5"/>
          <p:cNvSpPr txBox="1"/>
          <p:nvPr/>
        </p:nvSpPr>
        <p:spPr>
          <a:xfrm>
            <a:off x="3005826" y="249493"/>
            <a:ext cx="4104456" cy="507831"/>
          </a:xfrm>
          <a:prstGeom prst="rect">
            <a:avLst/>
          </a:prstGeom>
          <a:noFill/>
        </p:spPr>
        <p:txBody>
          <a:bodyPr wrap="square" rtlCol="0">
            <a:spAutoFit/>
          </a:bodyPr>
          <a:lstStyle/>
          <a:p>
            <a:r>
              <a:rPr lang="en-IN" sz="2700" dirty="0">
                <a:solidFill>
                  <a:schemeClr val="bg1"/>
                </a:solidFill>
              </a:rPr>
              <a:t>System Architecture</a:t>
            </a:r>
            <a:endParaRPr lang="en-IN" sz="27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61182" y="273337"/>
            <a:ext cx="7490634" cy="2839239"/>
          </a:xfrm>
          <a:prstGeom prst="rect">
            <a:avLst/>
          </a:prstGeom>
          <a:noFill/>
        </p:spPr>
        <p:txBody>
          <a:bodyPr wrap="square">
            <a:spAutoFit/>
          </a:bodyPr>
          <a:lstStyle/>
          <a:p>
            <a:r>
              <a:rPr lang="en-IN" sz="2800" dirty="0">
                <a:solidFill>
                  <a:schemeClr val="bg1"/>
                </a:solidFill>
                <a:latin typeface="Arial" panose="020B0604020202020204" pitchFamily="34" charset="0"/>
                <a:cs typeface="Arial" panose="020B0604020202020204" pitchFamily="34" charset="0"/>
              </a:rPr>
              <a:t>PROPOSED SYSTEM</a:t>
            </a:r>
            <a:endParaRPr lang="en-IN" sz="2800" dirty="0">
              <a:solidFill>
                <a:schemeClr val="bg1"/>
              </a:solidFill>
              <a:latin typeface="Arial" panose="020B0604020202020204" pitchFamily="34" charset="0"/>
              <a:cs typeface="Arial" panose="020B0604020202020204" pitchFamily="34" charset="0"/>
            </a:endParaRPr>
          </a:p>
          <a:p>
            <a:endParaRPr lang="en-IN"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network consists of a series of convolutional layers followed by max pooling operations for extracting discriminant features and convolutional long short memory (</a:t>
            </a:r>
            <a:r>
              <a:rPr lang="en-US" dirty="0" err="1">
                <a:solidFill>
                  <a:schemeClr val="bg1"/>
                </a:solidFill>
                <a:latin typeface="Arial" panose="020B0604020202020204" pitchFamily="34" charset="0"/>
                <a:cs typeface="Arial" panose="020B0604020202020204" pitchFamily="34" charset="0"/>
              </a:rPr>
              <a:t>convLSTM</a:t>
            </a:r>
            <a:r>
              <a:rPr lang="en-US" dirty="0">
                <a:solidFill>
                  <a:schemeClr val="bg1"/>
                </a:solidFill>
                <a:latin typeface="Arial" panose="020B0604020202020204" pitchFamily="34" charset="0"/>
                <a:cs typeface="Arial" panose="020B0604020202020204" pitchFamily="34" charset="0"/>
              </a:rPr>
              <a:t>) for encoding the frame level changes, that characterizes violent scenes existing in the video.</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CNN architecture which we have used is MobilenetV2.</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i="0" dirty="0" err="1">
                <a:solidFill>
                  <a:schemeClr val="bg1"/>
                </a:solidFill>
                <a:effectLst/>
                <a:latin typeface="Arial" panose="020B0604020202020204" pitchFamily="34" charset="0"/>
              </a:rPr>
              <a:t>MobileNet</a:t>
            </a:r>
            <a:r>
              <a:rPr lang="en-US" i="0" dirty="0">
                <a:solidFill>
                  <a:schemeClr val="bg1"/>
                </a:solidFill>
                <a:effectLst/>
                <a:latin typeface="Arial" panose="020B0604020202020204" pitchFamily="34" charset="0"/>
              </a:rPr>
              <a:t> is a class of CNN that was open-sourced by Google, and therefore, this gives us an excellent starting point for training our classifiers that are insanely small and insanely fast</a:t>
            </a:r>
            <a:endParaRPr lang="en-US" dirty="0">
              <a:solidFill>
                <a:schemeClr val="bg1"/>
              </a:solidFill>
              <a:latin typeface="Arial" panose="020B0604020202020204" pitchFamily="34" charset="0"/>
              <a:cs typeface="Arial" panose="020B0604020202020204" pitchFamily="34" charset="0"/>
            </a:endParaRPr>
          </a:p>
          <a:p>
            <a:r>
              <a:rPr lang="en-IN" sz="1050" dirty="0"/>
              <a:t>	</a:t>
            </a:r>
            <a:endParaRPr lang="en-IN" sz="1050" dirty="0"/>
          </a:p>
        </p:txBody>
      </p:sp>
      <p:pic>
        <p:nvPicPr>
          <p:cNvPr id="6" name="Picture 5"/>
          <p:cNvPicPr>
            <a:picLocks noChangeAspect="1"/>
          </p:cNvPicPr>
          <p:nvPr/>
        </p:nvPicPr>
        <p:blipFill>
          <a:blip r:embed="rId1"/>
          <a:stretch>
            <a:fillRect/>
          </a:stretch>
        </p:blipFill>
        <p:spPr>
          <a:xfrm>
            <a:off x="861045" y="2996419"/>
            <a:ext cx="3324093" cy="2018715"/>
          </a:xfrm>
          <a:prstGeom prst="rect">
            <a:avLst/>
          </a:prstGeom>
        </p:spPr>
      </p:pic>
      <p:pic>
        <p:nvPicPr>
          <p:cNvPr id="2" name="Picture 1"/>
          <p:cNvPicPr>
            <a:picLocks noChangeAspect="1"/>
          </p:cNvPicPr>
          <p:nvPr/>
        </p:nvPicPr>
        <p:blipFill>
          <a:blip r:embed="rId2"/>
          <a:stretch>
            <a:fillRect/>
          </a:stretch>
        </p:blipFill>
        <p:spPr>
          <a:xfrm>
            <a:off x="5542671" y="2996418"/>
            <a:ext cx="2609145" cy="201871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998" y="196753"/>
            <a:ext cx="8520600" cy="572700"/>
          </a:xfrm>
        </p:spPr>
        <p:txBody>
          <a:bodyPr/>
          <a:lstStyle/>
          <a:p>
            <a:r>
              <a:rPr lang="en-IN" dirty="0">
                <a:latin typeface="+mn-lt"/>
              </a:rPr>
              <a:t>Why MobilenetV2…</a:t>
            </a:r>
            <a:endParaRPr lang="en-IN" dirty="0">
              <a:latin typeface="+mn-lt"/>
            </a:endParaRPr>
          </a:p>
        </p:txBody>
      </p:sp>
      <p:sp>
        <p:nvSpPr>
          <p:cNvPr id="3" name="Content Placeholder 2"/>
          <p:cNvSpPr>
            <a:spLocks noGrp="1"/>
          </p:cNvSpPr>
          <p:nvPr>
            <p:ph idx="1"/>
          </p:nvPr>
        </p:nvSpPr>
        <p:spPr>
          <a:xfrm>
            <a:off x="499400" y="890122"/>
            <a:ext cx="8016373" cy="3813421"/>
          </a:xfrm>
        </p:spPr>
        <p:txBody>
          <a:bodyPr/>
          <a:lstStyle/>
          <a:p>
            <a:r>
              <a:rPr lang="en-US" sz="1200" b="0" i="0" dirty="0">
                <a:solidFill>
                  <a:schemeClr val="bg1"/>
                </a:solidFill>
                <a:effectLst/>
                <a:latin typeface="+mj-lt"/>
              </a:rPr>
              <a:t>There are various neura</a:t>
            </a:r>
            <a:r>
              <a:rPr lang="en-US" sz="1200" dirty="0">
                <a:solidFill>
                  <a:schemeClr val="bg1"/>
                </a:solidFill>
                <a:latin typeface="+mj-lt"/>
              </a:rPr>
              <a:t>l network architecture like VGG16,VGG19 , Resnet50 , InceptionV3 but we have used MobilenetV2 due to its advantages over other architectures.</a:t>
            </a:r>
            <a:endParaRPr lang="en-US" sz="1200" b="0" i="0" dirty="0">
              <a:solidFill>
                <a:schemeClr val="bg1"/>
              </a:solidFill>
              <a:effectLst/>
              <a:latin typeface="+mj-lt"/>
            </a:endParaRPr>
          </a:p>
          <a:p>
            <a:r>
              <a:rPr lang="en-US" sz="1200" b="0" i="0" dirty="0" err="1">
                <a:solidFill>
                  <a:schemeClr val="bg1"/>
                </a:solidFill>
                <a:effectLst/>
                <a:latin typeface="+mj-lt"/>
              </a:rPr>
              <a:t>MobileNets</a:t>
            </a:r>
            <a:r>
              <a:rPr lang="en-US" sz="1200" b="0" i="0" dirty="0">
                <a:solidFill>
                  <a:schemeClr val="bg1"/>
                </a:solidFill>
                <a:effectLst/>
                <a:latin typeface="+mj-lt"/>
              </a:rPr>
              <a:t> are a family of neural network architectures released by Google to be used on machines with limited computing power like mobile devices and provides real-time classification.</a:t>
            </a:r>
            <a:endParaRPr lang="en-US" sz="1200" dirty="0">
              <a:solidFill>
                <a:schemeClr val="bg1"/>
              </a:solidFill>
              <a:latin typeface="+mj-lt"/>
            </a:endParaRPr>
          </a:p>
          <a:p>
            <a:r>
              <a:rPr lang="en-US" sz="1200" b="0" i="0" dirty="0">
                <a:solidFill>
                  <a:schemeClr val="bg1"/>
                </a:solidFill>
                <a:effectLst/>
                <a:latin typeface="+mj-lt"/>
              </a:rPr>
              <a:t>They strive to provide state of the art accuracy, while requiring as little memory and computing power as possible. This makes them a very fast family of networks to use for image processing.</a:t>
            </a:r>
            <a:endParaRPr lang="en-US" sz="1200" dirty="0">
              <a:solidFill>
                <a:schemeClr val="bg1"/>
              </a:solidFill>
              <a:latin typeface="+mj-lt"/>
            </a:endParaRPr>
          </a:p>
          <a:p>
            <a:r>
              <a:rPr lang="en-US" sz="1200" b="0" i="0" dirty="0" err="1">
                <a:solidFill>
                  <a:schemeClr val="bg1"/>
                </a:solidFill>
                <a:effectLst/>
                <a:latin typeface="+mj-lt"/>
              </a:rPr>
              <a:t>MobileNets</a:t>
            </a:r>
            <a:r>
              <a:rPr lang="en-US" sz="1200" b="0" i="0" dirty="0">
                <a:solidFill>
                  <a:schemeClr val="bg1"/>
                </a:solidFill>
                <a:effectLst/>
                <a:latin typeface="+mj-lt"/>
              </a:rPr>
              <a:t> achieve this performance by reducing dramatically the number of learnable parameters, which also makes them faster and easier to train compared to more traditional networks.</a:t>
            </a:r>
            <a:endParaRPr lang="en-US" sz="1200" dirty="0">
              <a:solidFill>
                <a:schemeClr val="bg1"/>
              </a:solidFill>
              <a:latin typeface="+mj-lt"/>
            </a:endParaRPr>
          </a:p>
          <a:p>
            <a:pPr algn="l"/>
            <a:r>
              <a:rPr lang="en-US" sz="1200" b="0" i="0" dirty="0">
                <a:solidFill>
                  <a:schemeClr val="bg1"/>
                </a:solidFill>
                <a:effectLst/>
                <a:latin typeface="+mj-lt"/>
              </a:rPr>
              <a:t>It is based on an inverted residual structure where the residual connections are between the bottleneck layers. The intermediate expansion layer uses lightweight </a:t>
            </a:r>
            <a:r>
              <a:rPr lang="en-US" sz="1200" b="0" i="0" dirty="0" err="1">
                <a:solidFill>
                  <a:schemeClr val="bg1"/>
                </a:solidFill>
                <a:effectLst/>
                <a:latin typeface="+mj-lt"/>
              </a:rPr>
              <a:t>depthwise</a:t>
            </a:r>
            <a:r>
              <a:rPr lang="en-US" sz="1200" b="0" i="0" dirty="0">
                <a:solidFill>
                  <a:schemeClr val="bg1"/>
                </a:solidFill>
                <a:effectLst/>
                <a:latin typeface="+mj-lt"/>
              </a:rPr>
              <a:t> convolutions to filter features as a source of non-linearity. As a whole, the architecture of MobileNetV2 contains </a:t>
            </a:r>
            <a:r>
              <a:rPr lang="en-US" b="0" i="0" dirty="0">
                <a:solidFill>
                  <a:schemeClr val="bg1"/>
                </a:solidFill>
                <a:effectLst/>
                <a:latin typeface="+mj-lt"/>
              </a:rPr>
              <a:t>the initial fully convolution layer with 32 filters, followed by residual bottleneck layers.</a:t>
            </a:r>
            <a:br>
              <a:rPr lang="en-US" b="0" i="0" dirty="0">
                <a:solidFill>
                  <a:srgbClr val="212529"/>
                </a:solidFill>
                <a:effectLst/>
                <a:latin typeface="system-ui"/>
              </a:rPr>
            </a:br>
            <a:endParaRPr lang="en-US" dirty="0">
              <a:solidFill>
                <a:schemeClr val="bg1"/>
              </a:solidFill>
              <a:latin typeface="system-ui"/>
            </a:endParaRPr>
          </a:p>
          <a:p>
            <a:pPr marL="146050" indent="0" algn="l">
              <a:buNone/>
            </a:pPr>
            <a:endParaRPr lang="en-US" b="0" i="0" dirty="0">
              <a:solidFill>
                <a:srgbClr val="212529"/>
              </a:solidFill>
              <a:effectLst/>
              <a:latin typeface="system-ui"/>
            </a:endParaRPr>
          </a:p>
          <a:p>
            <a:pPr algn="l"/>
            <a:endParaRPr lang="en-IN" dirty="0">
              <a:solidFill>
                <a:schemeClr val="tx1"/>
              </a:solidFill>
            </a:endParaRPr>
          </a:p>
        </p:txBody>
      </p:sp>
      <p:pic>
        <p:nvPicPr>
          <p:cNvPr id="1026" name="Picture 2" descr="MobileNet version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1089" y="3686582"/>
            <a:ext cx="7272997" cy="1260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071" y="137886"/>
            <a:ext cx="8520600" cy="572700"/>
          </a:xfrm>
        </p:spPr>
        <p:txBody>
          <a:bodyPr/>
          <a:lstStyle/>
          <a:p>
            <a:r>
              <a:rPr lang="en-IN" sz="2400" dirty="0">
                <a:latin typeface="Arial" panose="020B0604020202020204" pitchFamily="34" charset="0"/>
                <a:cs typeface="Arial" panose="020B0604020202020204" pitchFamily="34" charset="0"/>
              </a:rPr>
              <a:t>	Flowchart :-</a:t>
            </a:r>
            <a:endParaRPr lang="en-IN" sz="2400" dirty="0">
              <a:latin typeface="Arial" panose="020B0604020202020204" pitchFamily="34" charset="0"/>
              <a:cs typeface="Arial" panose="020B0604020202020204" pitchFamily="34" charset="0"/>
            </a:endParaRPr>
          </a:p>
        </p:txBody>
      </p:sp>
      <p:sp>
        <p:nvSpPr>
          <p:cNvPr id="4" name="TextBox 3"/>
          <p:cNvSpPr txBox="1"/>
          <p:nvPr/>
        </p:nvSpPr>
        <p:spPr>
          <a:xfrm>
            <a:off x="4108622" y="3064476"/>
            <a:ext cx="274434" cy="253916"/>
          </a:xfrm>
          <a:prstGeom prst="rect">
            <a:avLst/>
          </a:prstGeom>
          <a:noFill/>
        </p:spPr>
        <p:txBody>
          <a:bodyPr wrap="none" rtlCol="0">
            <a:spAutoFit/>
          </a:bodyPr>
          <a:lstStyle/>
          <a:p>
            <a:r>
              <a:rPr lang="en-US" sz="1050" dirty="0"/>
              <a:t>Y</a:t>
            </a:r>
            <a:endParaRPr lang="en-IN" sz="1050" dirty="0"/>
          </a:p>
        </p:txBody>
      </p:sp>
      <p:sp>
        <p:nvSpPr>
          <p:cNvPr id="6" name="TextBox 5"/>
          <p:cNvSpPr txBox="1"/>
          <p:nvPr/>
        </p:nvSpPr>
        <p:spPr>
          <a:xfrm>
            <a:off x="4843849" y="3064476"/>
            <a:ext cx="412196" cy="253916"/>
          </a:xfrm>
          <a:prstGeom prst="rect">
            <a:avLst/>
          </a:prstGeom>
          <a:noFill/>
        </p:spPr>
        <p:txBody>
          <a:bodyPr wrap="square" rtlCol="0">
            <a:spAutoFit/>
          </a:bodyPr>
          <a:lstStyle/>
          <a:p>
            <a:r>
              <a:rPr lang="en-US" sz="1050" dirty="0"/>
              <a:t>N</a:t>
            </a:r>
            <a:endParaRPr lang="en-IN" sz="1050" dirty="0"/>
          </a:p>
        </p:txBody>
      </p:sp>
      <p:pic>
        <p:nvPicPr>
          <p:cNvPr id="7" name="Picture 6"/>
          <p:cNvPicPr>
            <a:picLocks noChangeAspect="1"/>
          </p:cNvPicPr>
          <p:nvPr/>
        </p:nvPicPr>
        <p:blipFill>
          <a:blip r:embed="rId1"/>
          <a:stretch>
            <a:fillRect/>
          </a:stretch>
        </p:blipFill>
        <p:spPr>
          <a:xfrm>
            <a:off x="1353513" y="1130539"/>
            <a:ext cx="6175716" cy="34317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t>Sequence Diagram</a:t>
            </a:r>
            <a:endParaRPr lang="en-IN" altLang="en-US" sz="2400"/>
          </a:p>
        </p:txBody>
      </p:sp>
      <p:pic>
        <p:nvPicPr>
          <p:cNvPr id="5" name="Content Placeholder 4"/>
          <p:cNvPicPr>
            <a:picLocks noChangeAspect="1"/>
          </p:cNvPicPr>
          <p:nvPr>
            <p:ph idx="1"/>
          </p:nvPr>
        </p:nvPicPr>
        <p:blipFill rotWithShape="1">
          <a:blip r:embed="rId1"/>
          <a:srcRect l="35384" t="40077" r="11430" b="16368"/>
          <a:stretch>
            <a:fillRect/>
          </a:stretch>
        </p:blipFill>
        <p:spPr>
          <a:xfrm>
            <a:off x="1534795" y="1152525"/>
            <a:ext cx="6073140" cy="3416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098595" y="105032"/>
          <a:ext cx="4946809" cy="4911810"/>
        </p:xfrm>
        <a:graphic>
          <a:graphicData uri="http://schemas.openxmlformats.org/drawingml/2006/table">
            <a:tbl>
              <a:tblPr firstRow="1" bandRow="1">
                <a:tableStyleId>{5C22544A-7EE6-4342-B048-85BDC9FD1C3A}</a:tableStyleId>
              </a:tblPr>
              <a:tblGrid>
                <a:gridCol w="4946809"/>
              </a:tblGrid>
              <a:tr h="404617">
                <a:tc>
                  <a:txBody>
                    <a:bodyPr/>
                    <a:lstStyle/>
                    <a:p>
                      <a:pPr algn="ctr"/>
                      <a:r>
                        <a:rPr lang="en-US" sz="1500" dirty="0"/>
                        <a:t>INDEX</a:t>
                      </a:r>
                      <a:endParaRPr lang="en-US" sz="1500" dirty="0"/>
                    </a:p>
                  </a:txBody>
                  <a:tcPr marL="68580" marR="68580" marT="34290" marB="34290">
                    <a:solidFill>
                      <a:srgbClr val="002060"/>
                    </a:solidFill>
                  </a:tcPr>
                </a:tc>
              </a:tr>
              <a:tr h="373979">
                <a:tc>
                  <a:txBody>
                    <a:bodyPr/>
                    <a:lstStyle/>
                    <a:p>
                      <a:pPr algn="ctr"/>
                      <a:r>
                        <a:rPr lang="en-IN" sz="1400" dirty="0"/>
                        <a:t>Abstract</a:t>
                      </a:r>
                      <a:endParaRPr lang="en-IN" sz="1400" dirty="0"/>
                    </a:p>
                  </a:txBody>
                  <a:tcPr marL="68580" marR="68580" marT="34290" marB="34290"/>
                </a:tc>
              </a:tr>
              <a:tr h="37349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Introduction</a:t>
                      </a:r>
                      <a:endParaRPr lang="en-IN" sz="1400" dirty="0"/>
                    </a:p>
                  </a:txBody>
                  <a:tcPr marL="68580" marR="68580" marT="34290" marB="34290"/>
                </a:tc>
              </a:tr>
              <a:tr h="3734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dirty="0"/>
                        <a:t>Problem Statement</a:t>
                      </a:r>
                      <a:endParaRPr lang="en-IN" sz="1400" dirty="0"/>
                    </a:p>
                  </a:txBody>
                  <a:tcPr marL="68580" marR="68580" marT="34290" marB="34290"/>
                </a:tc>
              </a:tr>
              <a:tr h="37446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Goals And Objectives</a:t>
                      </a:r>
                      <a:endParaRPr lang="en-IN" sz="1400" dirty="0"/>
                    </a:p>
                  </a:txBody>
                  <a:tcPr marL="68580" marR="68580" marT="34290" marB="34290"/>
                </a:tc>
              </a:tr>
              <a:tr h="37300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dirty="0"/>
                        <a:t>Motivation</a:t>
                      </a:r>
                      <a:endParaRPr lang="en-IN" sz="1400" dirty="0"/>
                    </a:p>
                  </a:txBody>
                  <a:tcPr marL="68580" marR="68580" marT="34290" marB="34290"/>
                </a:tc>
              </a:tr>
              <a:tr h="373492">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400" dirty="0"/>
                        <a:t>Literature Survey</a:t>
                      </a:r>
                      <a:endParaRPr lang="en-IN" sz="1400" dirty="0"/>
                    </a:p>
                  </a:txBody>
                  <a:tcPr marL="68580" marR="68580" marT="34290" marB="34290"/>
                </a:tc>
              </a:tr>
              <a:tr h="37446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400" dirty="0"/>
                        <a:t>T</a:t>
                      </a:r>
                      <a:r>
                        <a:rPr lang="en-IN" sz="1400" dirty="0" err="1"/>
                        <a:t>echnology</a:t>
                      </a:r>
                      <a:r>
                        <a:rPr lang="en-IN" sz="1400" dirty="0"/>
                        <a:t> Required</a:t>
                      </a:r>
                      <a:endParaRPr lang="en-IN" sz="1400" dirty="0"/>
                    </a:p>
                  </a:txBody>
                  <a:tcPr marL="68580" marR="68580" marT="34290" marB="34290"/>
                </a:tc>
              </a:tr>
              <a:tr h="50577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System Architecture &amp;</a:t>
                      </a:r>
                      <a:endParaRPr lang="en-IN" sz="1400" dirty="0"/>
                    </a:p>
                    <a:p>
                      <a:pPr marL="0" marR="0" indent="0" algn="ctr" defTabSz="914400" rtl="0" eaLnBrk="1" fontAlgn="auto" latinLnBrk="0" hangingPunct="1">
                        <a:lnSpc>
                          <a:spcPct val="100000"/>
                        </a:lnSpc>
                        <a:spcBef>
                          <a:spcPts val="0"/>
                        </a:spcBef>
                        <a:spcAft>
                          <a:spcPts val="0"/>
                        </a:spcAft>
                        <a:buClrTx/>
                        <a:buSzTx/>
                        <a:buFontTx/>
                        <a:buNone/>
                        <a:defRPr/>
                      </a:pPr>
                      <a:r>
                        <a:rPr lang="en-IN" sz="1400" dirty="0"/>
                        <a:t>Proposed System</a:t>
                      </a:r>
                      <a:endParaRPr lang="en-IN" sz="1400" dirty="0"/>
                    </a:p>
                  </a:txBody>
                  <a:tcPr marL="68580" marR="68580" marT="34290" marB="34290"/>
                </a:tc>
              </a:tr>
              <a:tr h="50577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Modelling</a:t>
                      </a:r>
                      <a:endParaRPr lang="en-IN" sz="1400" dirty="0"/>
                    </a:p>
                    <a:p>
                      <a:pPr marL="0" marR="0" indent="0" algn="ctr" defTabSz="914400" rtl="0" eaLnBrk="1" fontAlgn="auto" latinLnBrk="0" hangingPunct="1">
                        <a:lnSpc>
                          <a:spcPct val="100000"/>
                        </a:lnSpc>
                        <a:spcBef>
                          <a:spcPts val="0"/>
                        </a:spcBef>
                        <a:spcAft>
                          <a:spcPts val="0"/>
                        </a:spcAft>
                        <a:buClrTx/>
                        <a:buSzTx/>
                        <a:buFontTx/>
                        <a:buNone/>
                        <a:defRPr/>
                      </a:pPr>
                      <a:r>
                        <a:rPr lang="en-IN" sz="1400" dirty="0"/>
                        <a:t>Result and analysis</a:t>
                      </a:r>
                      <a:endParaRPr lang="en-IN" sz="1400" dirty="0"/>
                    </a:p>
                  </a:txBody>
                  <a:tcPr marL="68580" marR="68580" marT="34290" marB="34290"/>
                </a:tc>
              </a:tr>
              <a:tr h="50577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Conclusion</a:t>
                      </a:r>
                      <a:endParaRPr lang="en-IN" sz="1400" dirty="0"/>
                    </a:p>
                    <a:p>
                      <a:pPr marL="0" marR="0" lvl="0" indent="0" algn="ctr" defTabSz="914400" rtl="0" eaLnBrk="1" fontAlgn="auto" latinLnBrk="0" hangingPunct="1">
                        <a:lnSpc>
                          <a:spcPct val="100000"/>
                        </a:lnSpc>
                        <a:spcBef>
                          <a:spcPts val="0"/>
                        </a:spcBef>
                        <a:spcAft>
                          <a:spcPts val="0"/>
                        </a:spcAft>
                        <a:buClrTx/>
                        <a:buSzTx/>
                        <a:buFontTx/>
                        <a:buNone/>
                        <a:defRPr/>
                      </a:pPr>
                      <a:r>
                        <a:rPr lang="en-IN" sz="1400" dirty="0"/>
                        <a:t>Future Scope</a:t>
                      </a:r>
                      <a:endParaRPr lang="en-IN" sz="1400" dirty="0"/>
                    </a:p>
                  </a:txBody>
                  <a:tcPr marL="68580" marR="68580" marT="34290" marB="34290"/>
                </a:tc>
              </a:tr>
              <a:tr h="37349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IN" sz="1400" dirty="0"/>
                        <a:t>References</a:t>
                      </a:r>
                      <a:endParaRPr lang="en-IN" sz="1400" dirty="0"/>
                    </a:p>
                  </a:txBody>
                  <a:tcPr marL="68580" marR="68580" marT="34290" marB="34290"/>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700" y="162232"/>
            <a:ext cx="5572124" cy="1108928"/>
          </a:xfrm>
        </p:spPr>
        <p:txBody>
          <a:bodyPr/>
          <a:lstStyle/>
          <a:p>
            <a:r>
              <a:rPr lang="en-US" sz="2400" dirty="0">
                <a:solidFill>
                  <a:schemeClr val="bg1"/>
                </a:solidFill>
                <a:latin typeface="Arial" panose="020B0604020202020204" pitchFamily="34" charset="0"/>
                <a:cs typeface="Arial" panose="020B0604020202020204" pitchFamily="34" charset="0"/>
              </a:rPr>
              <a:t>UML Diagram :-</a:t>
            </a:r>
            <a:endParaRPr lang="en-IN" sz="2400" dirty="0">
              <a:solidFill>
                <a:schemeClr val="bg1"/>
              </a:solidFill>
              <a:latin typeface="Arial" panose="020B0604020202020204" pitchFamily="34" charset="0"/>
              <a:cs typeface="Arial" panose="020B0604020202020204" pitchFamily="34" charset="0"/>
            </a:endParaRPr>
          </a:p>
        </p:txBody>
      </p:sp>
      <p:pic>
        <p:nvPicPr>
          <p:cNvPr id="6" name="Content Placeholder 5"/>
          <p:cNvPicPr>
            <a:picLocks noGrp="1" noChangeAspect="1"/>
          </p:cNvPicPr>
          <p:nvPr>
            <p:ph idx="1"/>
          </p:nvPr>
        </p:nvPicPr>
        <p:blipFill rotWithShape="1">
          <a:blip r:embed="rId1"/>
          <a:srcRect l="2508" r="1313"/>
          <a:stretch>
            <a:fillRect/>
          </a:stretch>
        </p:blipFill>
        <p:spPr>
          <a:xfrm>
            <a:off x="1700176" y="1041009"/>
            <a:ext cx="5669280" cy="3745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Arial" panose="020B0604020202020204" pitchFamily="34" charset="0"/>
                <a:cs typeface="Arial" panose="020B0604020202020204" pitchFamily="34" charset="0"/>
              </a:rPr>
              <a:t>Result and Analysis :-  Dataset </a:t>
            </a:r>
            <a:br>
              <a:rPr lang="en-IN" dirty="0">
                <a:latin typeface="Arial" panose="020B0604020202020204" pitchFamily="34" charset="0"/>
                <a:cs typeface="Arial" panose="020B0604020202020204" pitchFamily="34" charset="0"/>
              </a:rPr>
            </a:br>
            <a:r>
              <a:rPr lang="en-IN" dirty="0">
                <a:latin typeface="Arial" panose="020B0604020202020204" pitchFamily="34" charset="0"/>
                <a:cs typeface="Arial" panose="020B0604020202020204" pitchFamily="34" charset="0"/>
              </a:rPr>
              <a:t>	</a:t>
            </a:r>
            <a:br>
              <a:rPr lang="en-IN" dirty="0">
                <a:latin typeface="Arial" panose="020B0604020202020204" pitchFamily="34" charset="0"/>
                <a:cs typeface="Arial" panose="020B0604020202020204" pitchFamily="34" charset="0"/>
              </a:rPr>
            </a:br>
            <a:br>
              <a:rPr lang="en-IN" dirty="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9" name="Content Placeholder 8"/>
          <p:cNvSpPr>
            <a:spLocks noGrp="1"/>
          </p:cNvSpPr>
          <p:nvPr>
            <p:ph idx="1"/>
          </p:nvPr>
        </p:nvSpPr>
        <p:spPr>
          <a:xfrm>
            <a:off x="312101" y="1257103"/>
            <a:ext cx="8520199" cy="3394223"/>
          </a:xfrm>
        </p:spPr>
        <p:txBody>
          <a:bodyPr/>
          <a:lstStyle/>
          <a:p>
            <a:r>
              <a:rPr lang="en-US" sz="1400" dirty="0">
                <a:latin typeface="Inter"/>
              </a:rPr>
              <a:t>The </a:t>
            </a:r>
            <a:r>
              <a:rPr lang="en-US" sz="1400" b="0" i="0" dirty="0">
                <a:effectLst/>
                <a:latin typeface="Inter"/>
              </a:rPr>
              <a:t>Dataset is composed of 1000 Violence and 1000 non-violence videos collected from </a:t>
            </a:r>
            <a:r>
              <a:rPr lang="en-US" sz="1400" b="0" i="0" dirty="0" err="1">
                <a:effectLst/>
                <a:latin typeface="Inter"/>
              </a:rPr>
              <a:t>youtube</a:t>
            </a:r>
            <a:r>
              <a:rPr lang="en-US" sz="1400" b="0" i="0" dirty="0">
                <a:effectLst/>
                <a:latin typeface="Inter"/>
              </a:rPr>
              <a:t> videos, violence videos in our dataset contain many real street fights situations in several environments and conditions.</a:t>
            </a:r>
            <a:endParaRPr lang="en-US" sz="1400" b="0" i="0" dirty="0">
              <a:effectLst/>
              <a:latin typeface="Inter"/>
            </a:endParaRPr>
          </a:p>
          <a:p>
            <a:r>
              <a:rPr lang="en-US" sz="1400" dirty="0">
                <a:latin typeface="Inter"/>
              </a:rPr>
              <a:t>A</a:t>
            </a:r>
            <a:r>
              <a:rPr lang="en-US" sz="1400" b="0" i="0" dirty="0">
                <a:effectLst/>
                <a:latin typeface="Inter"/>
              </a:rPr>
              <a:t>lso non-violence videos from our dataset are collected from many different human actions like sports, eating, </a:t>
            </a:r>
            <a:r>
              <a:rPr lang="en-US" sz="1400" b="0" i="0" dirty="0" err="1">
                <a:effectLst/>
                <a:latin typeface="Inter"/>
              </a:rPr>
              <a:t>walking.This</a:t>
            </a:r>
            <a:r>
              <a:rPr lang="en-US" sz="1400" b="0" i="0" dirty="0">
                <a:effectLst/>
                <a:latin typeface="Inter"/>
              </a:rPr>
              <a:t> dataset is readily available on Kaggle.</a:t>
            </a:r>
            <a:endParaRPr lang="en-US" sz="1400" b="0" i="0" dirty="0">
              <a:effectLst/>
              <a:latin typeface="Inter"/>
            </a:endParaRPr>
          </a:p>
          <a:p>
            <a:r>
              <a:rPr lang="en-US" dirty="0"/>
              <a:t>This dataset was uploaded in the drive and then was mounted in google </a:t>
            </a:r>
            <a:r>
              <a:rPr lang="en-US" dirty="0" err="1"/>
              <a:t>colab</a:t>
            </a:r>
            <a:r>
              <a:rPr lang="en-US" dirty="0"/>
              <a:t>.</a:t>
            </a:r>
            <a:br>
              <a:rPr lang="en-US" dirty="0"/>
            </a:br>
            <a:endParaRPr lang="en-IN" dirty="0"/>
          </a:p>
        </p:txBody>
      </p:sp>
      <p:pic>
        <p:nvPicPr>
          <p:cNvPr id="10" name="Picture 9"/>
          <p:cNvPicPr>
            <a:picLocks noChangeAspect="1"/>
          </p:cNvPicPr>
          <p:nvPr/>
        </p:nvPicPr>
        <p:blipFill>
          <a:blip r:embed="rId1"/>
          <a:stretch>
            <a:fillRect/>
          </a:stretch>
        </p:blipFill>
        <p:spPr>
          <a:xfrm>
            <a:off x="844062" y="2954215"/>
            <a:ext cx="6646402" cy="2022621"/>
          </a:xfrm>
          <a:prstGeom prst="rect">
            <a:avLst/>
          </a:prstGeom>
        </p:spPr>
      </p:pic>
      <p:pic>
        <p:nvPicPr>
          <p:cNvPr id="11" name="Picture 8" descr="Kaggle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6679" y="3578219"/>
            <a:ext cx="1216855" cy="467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j-lt"/>
              </a:rPr>
              <a:t>Result and Analysis :- Snippets</a:t>
            </a:r>
            <a:endParaRPr lang="en-IN" dirty="0">
              <a:latin typeface="+mj-lt"/>
            </a:endParaRPr>
          </a:p>
        </p:txBody>
      </p:sp>
      <p:pic>
        <p:nvPicPr>
          <p:cNvPr id="4" name="Picture 3"/>
          <p:cNvPicPr>
            <a:picLocks noChangeAspect="1"/>
          </p:cNvPicPr>
          <p:nvPr/>
        </p:nvPicPr>
        <p:blipFill rotWithShape="1">
          <a:blip r:embed="rId1"/>
          <a:srcRect l="-1287" t="3818" b="4629"/>
          <a:stretch>
            <a:fillRect/>
          </a:stretch>
        </p:blipFill>
        <p:spPr>
          <a:xfrm>
            <a:off x="4768949" y="1257388"/>
            <a:ext cx="4269544" cy="3441087"/>
          </a:xfrm>
          <a:prstGeom prst="rect">
            <a:avLst/>
          </a:prstGeom>
        </p:spPr>
      </p:pic>
      <p:pic>
        <p:nvPicPr>
          <p:cNvPr id="8" name="Picture 7"/>
          <p:cNvPicPr>
            <a:picLocks noChangeAspect="1"/>
          </p:cNvPicPr>
          <p:nvPr/>
        </p:nvPicPr>
        <p:blipFill rotWithShape="1">
          <a:blip r:embed="rId2"/>
          <a:srcRect t="3414" b="6579"/>
          <a:stretch>
            <a:fillRect/>
          </a:stretch>
        </p:blipFill>
        <p:spPr>
          <a:xfrm>
            <a:off x="105509" y="1257388"/>
            <a:ext cx="4466492" cy="344108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28616" y="212310"/>
            <a:ext cx="7339205" cy="584775"/>
          </a:xfrm>
          <a:prstGeom prst="rect">
            <a:avLst/>
          </a:prstGeom>
          <a:noFill/>
        </p:spPr>
        <p:txBody>
          <a:bodyPr wrap="square" rtlCol="0">
            <a:spAutoFit/>
          </a:bodyPr>
          <a:lstStyle/>
          <a:p>
            <a:r>
              <a:rPr lang="en-IN" sz="3200" dirty="0">
                <a:solidFill>
                  <a:schemeClr val="bg1"/>
                </a:solidFill>
                <a:latin typeface="+mj-lt"/>
              </a:rPr>
              <a:t>Result and Analysis :- Snippets</a:t>
            </a:r>
            <a:endParaRPr lang="en-IN" sz="1600" dirty="0">
              <a:solidFill>
                <a:schemeClr val="bg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1"/>
          <a:srcRect t="4213" b="6787"/>
          <a:stretch>
            <a:fillRect/>
          </a:stretch>
        </p:blipFill>
        <p:spPr>
          <a:xfrm>
            <a:off x="226982" y="1090247"/>
            <a:ext cx="4394256" cy="3643531"/>
          </a:xfrm>
          <a:prstGeom prst="rect">
            <a:avLst/>
          </a:prstGeom>
        </p:spPr>
      </p:pic>
      <p:pic>
        <p:nvPicPr>
          <p:cNvPr id="9" name="Picture 8"/>
          <p:cNvPicPr>
            <a:picLocks noChangeAspect="1"/>
          </p:cNvPicPr>
          <p:nvPr/>
        </p:nvPicPr>
        <p:blipFill rotWithShape="1">
          <a:blip r:embed="rId2"/>
          <a:srcRect t="3279" b="7590"/>
          <a:stretch>
            <a:fillRect/>
          </a:stretch>
        </p:blipFill>
        <p:spPr>
          <a:xfrm>
            <a:off x="4767049" y="1090247"/>
            <a:ext cx="4149969" cy="364353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IN" sz="2800" dirty="0">
                <a:solidFill>
                  <a:schemeClr val="bg1"/>
                </a:solidFill>
                <a:latin typeface="+mj-lt"/>
              </a:rPr>
              <a:t>Result and Analysis :- Snippets</a:t>
            </a:r>
            <a:br>
              <a:rPr lang="en-IN" sz="1400" dirty="0">
                <a:solidFill>
                  <a:schemeClr val="bg1"/>
                </a:solidFill>
                <a:latin typeface="Arial" panose="020B0604020202020204" pitchFamily="34" charset="0"/>
                <a:cs typeface="Arial" panose="020B0604020202020204" pitchFamily="34" charset="0"/>
              </a:rPr>
            </a:br>
            <a:endParaRPr lang="en-IN" dirty="0"/>
          </a:p>
        </p:txBody>
      </p:sp>
      <p:pic>
        <p:nvPicPr>
          <p:cNvPr id="6" name="Content Placeholder 5"/>
          <p:cNvPicPr>
            <a:picLocks noGrp="1" noChangeAspect="1"/>
          </p:cNvPicPr>
          <p:nvPr>
            <p:ph idx="1"/>
          </p:nvPr>
        </p:nvPicPr>
        <p:blipFill rotWithShape="1">
          <a:blip r:embed="rId1"/>
          <a:srcRect t="3016" b="-1"/>
          <a:stretch>
            <a:fillRect/>
          </a:stretch>
        </p:blipFill>
        <p:spPr>
          <a:xfrm>
            <a:off x="142588" y="1460399"/>
            <a:ext cx="4429412" cy="2886515"/>
          </a:xfrm>
        </p:spPr>
      </p:pic>
      <p:pic>
        <p:nvPicPr>
          <p:cNvPr id="8" name="Picture 7"/>
          <p:cNvPicPr>
            <a:picLocks noChangeAspect="1"/>
          </p:cNvPicPr>
          <p:nvPr/>
        </p:nvPicPr>
        <p:blipFill rotWithShape="1">
          <a:blip r:embed="rId2"/>
          <a:srcRect t="4011" b="4875"/>
          <a:stretch>
            <a:fillRect/>
          </a:stretch>
        </p:blipFill>
        <p:spPr>
          <a:xfrm>
            <a:off x="4635305" y="1460400"/>
            <a:ext cx="4436907" cy="2886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sz="2800" dirty="0">
                <a:solidFill>
                  <a:schemeClr val="bg1"/>
                </a:solidFill>
                <a:latin typeface="+mj-lt"/>
              </a:rPr>
              <a:t>Result and Analysis :- Testing snippets</a:t>
            </a:r>
            <a:endParaRPr lang="en-IN" dirty="0"/>
          </a:p>
        </p:txBody>
      </p:sp>
      <p:pic>
        <p:nvPicPr>
          <p:cNvPr id="8" name="Content Placeholder 7"/>
          <p:cNvPicPr>
            <a:picLocks noGrp="1" noChangeAspect="1"/>
          </p:cNvPicPr>
          <p:nvPr>
            <p:ph idx="1"/>
          </p:nvPr>
        </p:nvPicPr>
        <p:blipFill rotWithShape="1">
          <a:blip r:embed="rId1"/>
          <a:srcRect t="3877" b="5718"/>
          <a:stretch>
            <a:fillRect/>
          </a:stretch>
        </p:blipFill>
        <p:spPr>
          <a:xfrm>
            <a:off x="262464" y="1448972"/>
            <a:ext cx="4211063" cy="3115860"/>
          </a:xfrm>
        </p:spPr>
      </p:pic>
      <p:pic>
        <p:nvPicPr>
          <p:cNvPr id="10" name="Picture 9"/>
          <p:cNvPicPr>
            <a:picLocks noChangeAspect="1"/>
          </p:cNvPicPr>
          <p:nvPr/>
        </p:nvPicPr>
        <p:blipFill rotWithShape="1">
          <a:blip r:embed="rId2"/>
          <a:srcRect t="3386" b="4511"/>
          <a:stretch>
            <a:fillRect/>
          </a:stretch>
        </p:blipFill>
        <p:spPr>
          <a:xfrm>
            <a:off x="4670475" y="1448972"/>
            <a:ext cx="4339883" cy="311586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bg1"/>
                </a:solidFill>
                <a:latin typeface="+mj-lt"/>
              </a:rPr>
              <a:t>Result and Analysis :- Testing Results </a:t>
            </a:r>
            <a:endParaRPr lang="en-IN" dirty="0">
              <a:solidFill>
                <a:schemeClr val="bg1"/>
              </a:solidFill>
              <a:latin typeface="Arial" panose="020B0604020202020204" pitchFamily="34" charset="0"/>
              <a:cs typeface="Arial" panose="020B0604020202020204" pitchFamily="34" charset="0"/>
            </a:endParaRPr>
          </a:p>
        </p:txBody>
      </p:sp>
      <p:pic>
        <p:nvPicPr>
          <p:cNvPr id="12" name="Content Placeholder 11"/>
          <p:cNvPicPr>
            <a:picLocks noGrp="1" noChangeAspect="1"/>
          </p:cNvPicPr>
          <p:nvPr>
            <p:ph idx="1"/>
          </p:nvPr>
        </p:nvPicPr>
        <p:blipFill rotWithShape="1">
          <a:blip r:embed="rId1"/>
          <a:srcRect t="3478" b="9345"/>
          <a:stretch>
            <a:fillRect/>
          </a:stretch>
        </p:blipFill>
        <p:spPr>
          <a:xfrm>
            <a:off x="241362" y="1336431"/>
            <a:ext cx="4196996" cy="3474720"/>
          </a:xfrm>
        </p:spPr>
      </p:pic>
      <p:pic>
        <p:nvPicPr>
          <p:cNvPr id="14" name="Picture 13"/>
          <p:cNvPicPr>
            <a:picLocks noChangeAspect="1"/>
          </p:cNvPicPr>
          <p:nvPr/>
        </p:nvPicPr>
        <p:blipFill rotWithShape="1">
          <a:blip r:embed="rId2"/>
          <a:srcRect t="3772" b="10935"/>
          <a:stretch>
            <a:fillRect/>
          </a:stretch>
        </p:blipFill>
        <p:spPr>
          <a:xfrm>
            <a:off x="4572000" y="1336431"/>
            <a:ext cx="4330638" cy="34747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619" y="237488"/>
            <a:ext cx="6147581" cy="965300"/>
          </a:xfrm>
        </p:spPr>
        <p:txBody>
          <a:bodyPr/>
          <a:lstStyle/>
          <a:p>
            <a:r>
              <a:rPr lang="en-IN" dirty="0">
                <a:latin typeface="+mj-lt"/>
              </a:rPr>
              <a:t>Results and Analysis </a:t>
            </a:r>
            <a:endParaRPr lang="en-IN" dirty="0">
              <a:latin typeface="+mj-lt"/>
            </a:endParaRPr>
          </a:p>
        </p:txBody>
      </p:sp>
      <p:sp>
        <p:nvSpPr>
          <p:cNvPr id="11" name="Text Placeholder 10"/>
          <p:cNvSpPr>
            <a:spLocks noGrp="1"/>
          </p:cNvSpPr>
          <p:nvPr>
            <p:ph type="body" idx="2"/>
          </p:nvPr>
        </p:nvSpPr>
        <p:spPr>
          <a:xfrm>
            <a:off x="3504052" y="1128836"/>
            <a:ext cx="5439927" cy="3777176"/>
          </a:xfrm>
        </p:spPr>
        <p:txBody>
          <a:bodyPr/>
          <a:lstStyle/>
          <a:p>
            <a:r>
              <a:rPr lang="en-IN" sz="1500" dirty="0">
                <a:latin typeface="+mj-lt"/>
              </a:rPr>
              <a:t>Here we have referenced the results and compared these architectural models which have used similar dataset </a:t>
            </a:r>
            <a:endParaRPr lang="en-IN" sz="1500" dirty="0">
              <a:latin typeface="+mj-lt"/>
            </a:endParaRPr>
          </a:p>
          <a:p>
            <a:r>
              <a:rPr lang="en-IN" sz="1500" dirty="0">
                <a:latin typeface="+mj-lt"/>
              </a:rPr>
              <a:t>The most preferred architectures used for CNN are inceptionV3 , Resnet50 , VGG19 due to their heavy hidden layers.</a:t>
            </a:r>
            <a:endParaRPr lang="en-IN" sz="1500" dirty="0">
              <a:latin typeface="+mj-lt"/>
            </a:endParaRPr>
          </a:p>
          <a:p>
            <a:r>
              <a:rPr lang="en-IN" sz="1500" dirty="0">
                <a:latin typeface="+mj-lt"/>
              </a:rPr>
              <a:t>As we can see , the </a:t>
            </a:r>
            <a:r>
              <a:rPr lang="en-IN" sz="1500" dirty="0" err="1">
                <a:latin typeface="+mj-lt"/>
              </a:rPr>
              <a:t>classifer</a:t>
            </a:r>
            <a:r>
              <a:rPr lang="en-IN" sz="1500" dirty="0">
                <a:latin typeface="+mj-lt"/>
              </a:rPr>
              <a:t> which we have used is at par in terms of accuracy with other </a:t>
            </a:r>
            <a:r>
              <a:rPr lang="en-IN" sz="1500" dirty="0" err="1">
                <a:latin typeface="+mj-lt"/>
              </a:rPr>
              <a:t>models.Also</a:t>
            </a:r>
            <a:r>
              <a:rPr lang="en-IN" sz="1500" dirty="0">
                <a:latin typeface="+mj-lt"/>
              </a:rPr>
              <a:t> </a:t>
            </a:r>
            <a:r>
              <a:rPr lang="en-IN" sz="1500" dirty="0" err="1">
                <a:latin typeface="+mj-lt"/>
              </a:rPr>
              <a:t>MobileNet</a:t>
            </a:r>
            <a:r>
              <a:rPr lang="en-IN" sz="1500" dirty="0">
                <a:latin typeface="+mj-lt"/>
              </a:rPr>
              <a:t> is faster and can be reliable over smaller dataset.</a:t>
            </a:r>
            <a:endParaRPr lang="en-IN" sz="1500" dirty="0">
              <a:latin typeface="+mj-lt"/>
            </a:endParaRPr>
          </a:p>
          <a:p>
            <a:r>
              <a:rPr lang="en-IN" sz="1500" dirty="0">
                <a:latin typeface="+mj-lt"/>
              </a:rPr>
              <a:t>Hence </a:t>
            </a:r>
            <a:r>
              <a:rPr lang="en-US" sz="1500" b="0" i="0" dirty="0" err="1">
                <a:solidFill>
                  <a:schemeClr val="bg1"/>
                </a:solidFill>
                <a:effectLst/>
                <a:latin typeface="+mj-lt"/>
              </a:rPr>
              <a:t>MobileNets</a:t>
            </a:r>
            <a:r>
              <a:rPr lang="en-US" sz="1500" b="0" i="0" dirty="0">
                <a:solidFill>
                  <a:schemeClr val="bg1"/>
                </a:solidFill>
                <a:effectLst/>
                <a:latin typeface="+mj-lt"/>
              </a:rPr>
              <a:t> achieve this performance by reducing dramatically the number of learnable parameters, which also makes them faster and easier to train compared to more traditional networks.</a:t>
            </a:r>
            <a:endParaRPr lang="en-US" sz="1500" dirty="0">
              <a:solidFill>
                <a:schemeClr val="bg1"/>
              </a:solidFill>
              <a:latin typeface="+mj-lt"/>
            </a:endParaRPr>
          </a:p>
          <a:p>
            <a:endParaRPr lang="en-IN" dirty="0"/>
          </a:p>
        </p:txBody>
      </p:sp>
      <p:pic>
        <p:nvPicPr>
          <p:cNvPr id="7" name="Content Placeholder 6"/>
          <p:cNvPicPr>
            <a:picLocks noGrp="1" noChangeAspect="1"/>
          </p:cNvPicPr>
          <p:nvPr>
            <p:ph idx="4294967295"/>
          </p:nvPr>
        </p:nvPicPr>
        <p:blipFill>
          <a:blip r:embed="rId1"/>
          <a:stretch>
            <a:fillRect/>
          </a:stretch>
        </p:blipFill>
        <p:spPr>
          <a:xfrm>
            <a:off x="298495" y="1620811"/>
            <a:ext cx="3107083" cy="3225507"/>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8460" y="1376451"/>
            <a:ext cx="7683171" cy="5009064"/>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chemeClr val="bg1"/>
                </a:solidFill>
                <a:latin typeface="+mj-lt"/>
              </a:rPr>
              <a:t>Therefore</a:t>
            </a:r>
            <a:r>
              <a:rPr lang="en-US" sz="1500" dirty="0">
                <a:solidFill>
                  <a:schemeClr val="bg1"/>
                </a:solidFill>
                <a:effectLst/>
                <a:latin typeface="+mj-lt"/>
              </a:rPr>
              <a:t> we implemented deep learning model to predict violence in video data, </a:t>
            </a:r>
            <a:endParaRPr lang="en-US" sz="1500" dirty="0">
              <a:solidFill>
                <a:schemeClr val="bg1"/>
              </a:solidFill>
              <a:latin typeface="+mj-lt"/>
            </a:endParaRPr>
          </a:p>
          <a:p>
            <a:r>
              <a:rPr lang="en-US" sz="1500" dirty="0">
                <a:solidFill>
                  <a:schemeClr val="bg1"/>
                </a:solidFill>
                <a:effectLst/>
                <a:latin typeface="+mj-lt"/>
              </a:rPr>
              <a:t>      We found that our implementation dealt well with this task even though our GPU </a:t>
            </a:r>
            <a:endParaRPr lang="en-US" sz="1500" dirty="0">
              <a:solidFill>
                <a:schemeClr val="bg1"/>
              </a:solidFill>
              <a:latin typeface="+mj-lt"/>
            </a:endParaRPr>
          </a:p>
          <a:p>
            <a:r>
              <a:rPr lang="en-US" sz="1500" dirty="0">
                <a:solidFill>
                  <a:schemeClr val="bg1"/>
                </a:solidFill>
                <a:effectLst/>
                <a:latin typeface="+mj-lt"/>
              </a:rPr>
              <a:t>      power was relatively low.</a:t>
            </a:r>
            <a:endParaRPr lang="en-US" sz="1500" dirty="0">
              <a:solidFill>
                <a:schemeClr val="bg1"/>
              </a:solidFill>
              <a:effectLst/>
              <a:latin typeface="+mj-lt"/>
            </a:endParaRPr>
          </a:p>
          <a:p>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500" dirty="0">
                <a:solidFill>
                  <a:schemeClr val="bg1"/>
                </a:solidFill>
                <a:effectLst/>
                <a:latin typeface="+mj-lt"/>
              </a:rPr>
              <a:t>The data augmentation process helped the model to deal with the small amount </a:t>
            </a:r>
            <a:endParaRPr lang="en-US" sz="1500" dirty="0">
              <a:solidFill>
                <a:schemeClr val="bg1"/>
              </a:solidFill>
              <a:latin typeface="+mj-lt"/>
            </a:endParaRPr>
          </a:p>
          <a:p>
            <a:pPr lvl="3"/>
            <a:r>
              <a:rPr lang="en-US" sz="1500" dirty="0">
                <a:solidFill>
                  <a:schemeClr val="bg1"/>
                </a:solidFill>
                <a:effectLst/>
                <a:latin typeface="+mj-lt"/>
              </a:rPr>
              <a:t>    of labeled data, the augmentation increased the amount of samples and helped the </a:t>
            </a:r>
            <a:endParaRPr lang="en-US" sz="1500" dirty="0">
              <a:solidFill>
                <a:schemeClr val="bg1"/>
              </a:solidFill>
              <a:latin typeface="+mj-lt"/>
            </a:endParaRPr>
          </a:p>
          <a:p>
            <a:pPr lvl="3"/>
            <a:r>
              <a:rPr lang="en-US" sz="1500" dirty="0">
                <a:solidFill>
                  <a:schemeClr val="bg1"/>
                </a:solidFill>
                <a:effectLst/>
                <a:latin typeface="+mj-lt"/>
              </a:rPr>
              <a:t>    model to find meaningful patterns in the frames. </a:t>
            </a:r>
            <a:endParaRPr lang="en-US" sz="1500" dirty="0">
              <a:solidFill>
                <a:schemeClr val="bg1"/>
              </a:solidFill>
              <a:latin typeface="+mj-lt"/>
              <a:cs typeface="Arial" panose="020B0604020202020204" pitchFamily="34" charset="0"/>
            </a:endParaRPr>
          </a:p>
          <a:p>
            <a:pPr lvl="3"/>
            <a:endParaRPr lang="en-US" sz="1500" dirty="0">
              <a:solidFill>
                <a:schemeClr val="bg1"/>
              </a:solidFill>
              <a:latin typeface="+mj-lt"/>
              <a:cs typeface="Arial" panose="020B0604020202020204" pitchFamily="34" charset="0"/>
            </a:endParaRPr>
          </a:p>
          <a:p>
            <a:pPr marL="285750" lvl="3" indent="-285750">
              <a:buFont typeface="Arial" panose="020B0604020202020204" pitchFamily="34" charset="0"/>
              <a:buChar char="•"/>
            </a:pPr>
            <a:r>
              <a:rPr lang="en-US" sz="1500" dirty="0">
                <a:solidFill>
                  <a:schemeClr val="bg1"/>
                </a:solidFill>
                <a:effectLst/>
                <a:latin typeface="+mj-lt"/>
                <a:cs typeface="Arial" panose="020B0604020202020204" pitchFamily="34" charset="0"/>
              </a:rPr>
              <a:t>Also,</a:t>
            </a:r>
            <a:r>
              <a:rPr lang="en-US" sz="1500" dirty="0">
                <a:solidFill>
                  <a:schemeClr val="bg1"/>
                </a:solidFill>
                <a:latin typeface="Arial (body)"/>
                <a:cs typeface="Arial" panose="020B0604020202020204" pitchFamily="34" charset="0"/>
              </a:rPr>
              <a:t> w</a:t>
            </a:r>
            <a:r>
              <a:rPr lang="en-US" sz="1500" dirty="0">
                <a:solidFill>
                  <a:schemeClr val="bg1"/>
                </a:solidFill>
                <a:effectLst/>
                <a:latin typeface="Arial (body)"/>
              </a:rPr>
              <a:t>e found that retraining the CNN networks improves the performance of the net</a:t>
            </a:r>
            <a:endParaRPr lang="en-US" sz="1500" dirty="0">
              <a:solidFill>
                <a:schemeClr val="bg1"/>
              </a:solidFill>
              <a:latin typeface="Arial (body)"/>
            </a:endParaRPr>
          </a:p>
          <a:p>
            <a:pPr lvl="2"/>
            <a:r>
              <a:rPr lang="en-US" sz="1500" dirty="0">
                <a:solidFill>
                  <a:schemeClr val="bg1"/>
                </a:solidFill>
                <a:effectLst/>
                <a:latin typeface="Arial (body)"/>
              </a:rPr>
              <a:t>     work dramatically.</a:t>
            </a:r>
            <a:endParaRPr lang="en-US" sz="1500" dirty="0">
              <a:solidFill>
                <a:schemeClr val="bg1"/>
              </a:solidFill>
              <a:effectLst/>
              <a:latin typeface="Arial (body)"/>
            </a:endParaRPr>
          </a:p>
          <a:p>
            <a:pPr lvl="2"/>
            <a:endParaRPr lang="en-US" sz="1500" dirty="0">
              <a:solidFill>
                <a:schemeClr val="bg1"/>
              </a:solidFill>
              <a:latin typeface="Arial (body)"/>
            </a:endParaRPr>
          </a:p>
          <a:p>
            <a:pPr marL="285750" lvl="2" indent="-285750">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Thus we have proposed an efficient framework which can detect violence in sensitive areas and detect event of violence by analyzing the video streams collected from the various sources.</a:t>
            </a:r>
            <a:endParaRPr lang="en-US" sz="1500" dirty="0">
              <a:solidFill>
                <a:schemeClr val="bg1"/>
              </a:solidFill>
              <a:latin typeface="Arial" panose="020B0604020202020204" pitchFamily="34" charset="0"/>
              <a:cs typeface="Arial" panose="020B0604020202020204" pitchFamily="34" charset="0"/>
            </a:endParaRPr>
          </a:p>
          <a:p>
            <a:pPr lvl="2"/>
            <a:endParaRPr lang="en-US" sz="1500" dirty="0">
              <a:solidFill>
                <a:schemeClr val="bg1"/>
              </a:solidFill>
              <a:effectLst/>
              <a:latin typeface="Arial (body)"/>
            </a:endParaRPr>
          </a:p>
          <a:p>
            <a:pPr lvl="2"/>
            <a:endParaRPr lang="en-US" sz="1500" dirty="0">
              <a:solidFill>
                <a:schemeClr val="bg1"/>
              </a:solidFill>
              <a:effectLst/>
              <a:latin typeface="Arial (body)"/>
            </a:endParaRPr>
          </a:p>
          <a:p>
            <a:endParaRPr lang="en-US" sz="1500" dirty="0">
              <a:latin typeface="+mj-lt"/>
            </a:endParaRPr>
          </a:p>
          <a:p>
            <a:endParaRPr lang="en-IN" sz="1050" dirty="0"/>
          </a:p>
          <a:p>
            <a:endParaRPr lang="en-IN" sz="2700" dirty="0"/>
          </a:p>
          <a:p>
            <a:endParaRPr lang="en-IN" sz="2700" dirty="0"/>
          </a:p>
        </p:txBody>
      </p:sp>
      <p:sp>
        <p:nvSpPr>
          <p:cNvPr id="3" name="Title 2"/>
          <p:cNvSpPr>
            <a:spLocks noGrp="1"/>
          </p:cNvSpPr>
          <p:nvPr>
            <p:ph type="title"/>
          </p:nvPr>
        </p:nvSpPr>
        <p:spPr/>
        <p:txBody>
          <a:bodyPr/>
          <a:lstStyle/>
          <a:p>
            <a:r>
              <a:rPr lang="en-IN" dirty="0"/>
              <a:t>	Conclusion : </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2278" y="1118270"/>
            <a:ext cx="6939444" cy="4493538"/>
          </a:xfrm>
          <a:prstGeom prst="rect">
            <a:avLst/>
          </a:prstGeom>
          <a:noFill/>
        </p:spPr>
        <p:txBody>
          <a:bodyPr wrap="square" rtlCol="0">
            <a:spAutoFit/>
          </a:bodyPr>
          <a:lstStyle/>
          <a:p>
            <a:endParaRPr lang="en-US"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The planned system solely detects suspicious human behavior</a:t>
            </a:r>
            <a:endParaRPr lang="en-US" sz="1800"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As present and future work, we are evaluating reducing the number of false positives,  by preprocessing the videos, i.e. increasing their contrast and luminosity, and also by enriching the training set with weapons in motion</a:t>
            </a:r>
            <a:endParaRPr lang="en-US" sz="1800" dirty="0">
              <a:solidFill>
                <a:schemeClr val="bg1"/>
              </a:solidFill>
              <a:latin typeface="Arial" panose="020B0604020202020204" pitchFamily="34" charset="0"/>
              <a:cs typeface="Arial" panose="020B0604020202020204" pitchFamily="34" charset="0"/>
            </a:endParaRPr>
          </a:p>
          <a:p>
            <a:endParaRPr lang="en-US" sz="1800"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 Detection of fire and different weapons can be enforced in future.</a:t>
            </a:r>
            <a:endParaRPr lang="en-US" sz="1800"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endParaRPr lang="en-US" sz="1800" dirty="0">
              <a:solidFill>
                <a:schemeClr val="bg1"/>
              </a:solidFill>
              <a:latin typeface="Arial" panose="020B0604020202020204" pitchFamily="34" charset="0"/>
              <a:cs typeface="Arial" panose="020B0604020202020204" pitchFamily="34" charset="0"/>
            </a:endParaRPr>
          </a:p>
          <a:p>
            <a:pPr marL="257175" indent="-257175">
              <a:buFont typeface="Arial" panose="020B0604020202020204" pitchFamily="34" charset="0"/>
              <a:buChar char="•"/>
            </a:pPr>
            <a:r>
              <a:rPr lang="en-US" sz="1800" dirty="0">
                <a:solidFill>
                  <a:schemeClr val="bg1"/>
                </a:solidFill>
                <a:latin typeface="Arial" panose="020B0604020202020204" pitchFamily="34" charset="0"/>
                <a:cs typeface="Arial" panose="020B0604020202020204" pitchFamily="34" charset="0"/>
              </a:rPr>
              <a:t>Real-time autonomous drone surveillance system can be developed to identify violent individuals in public areas.</a:t>
            </a:r>
            <a:endParaRPr lang="en-US" sz="18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US" dirty="0">
              <a:solidFill>
                <a:schemeClr val="bg1"/>
              </a:solidFill>
              <a:latin typeface="Arial" panose="020B0604020202020204" pitchFamily="34" charset="0"/>
              <a:cs typeface="Arial" panose="020B0604020202020204" pitchFamily="34" charset="0"/>
            </a:endParaRPr>
          </a:p>
          <a:p>
            <a:endParaRPr lang="en-IN"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p:txBody>
          <a:bodyPr/>
          <a:lstStyle/>
          <a:p>
            <a:r>
              <a:rPr lang="en-IN" dirty="0">
                <a:latin typeface="+mj-lt"/>
              </a:rPr>
              <a:t>	Future Scope</a:t>
            </a:r>
            <a:endParaRPr lang="en-IN"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773" y="255111"/>
            <a:ext cx="4710466" cy="572700"/>
          </a:xfrm>
        </p:spPr>
        <p:txBody>
          <a:bodyPr/>
          <a:lstStyle/>
          <a:p>
            <a:pPr algn="ctr"/>
            <a:r>
              <a:rPr lang="en-IN" sz="4000" dirty="0">
                <a:solidFill>
                  <a:schemeClr val="bg1"/>
                </a:solidFill>
                <a:latin typeface="+mn-lt"/>
              </a:rPr>
              <a:t>Abstract</a:t>
            </a:r>
            <a:endParaRPr lang="en-IN" sz="4000" dirty="0">
              <a:solidFill>
                <a:schemeClr val="tx1"/>
              </a:solidFill>
              <a:latin typeface="+mn-lt"/>
            </a:endParaRPr>
          </a:p>
        </p:txBody>
      </p:sp>
      <p:sp>
        <p:nvSpPr>
          <p:cNvPr id="3" name="Content Placeholder 2"/>
          <p:cNvSpPr>
            <a:spLocks noGrp="1"/>
          </p:cNvSpPr>
          <p:nvPr>
            <p:ph idx="1"/>
          </p:nvPr>
        </p:nvSpPr>
        <p:spPr>
          <a:xfrm>
            <a:off x="243773" y="1351048"/>
            <a:ext cx="8656454" cy="3637574"/>
          </a:xfrm>
        </p:spPr>
        <p:txBody>
          <a:bodyPr>
            <a:noAutofit/>
          </a:bodyPr>
          <a:lstStyle/>
          <a:p>
            <a:pPr algn="just"/>
            <a:r>
              <a:rPr lang="en-US" sz="1500" dirty="0">
                <a:latin typeface="Arial" panose="020B0604020202020204" pitchFamily="34" charset="0"/>
                <a:cs typeface="Arial" panose="020B0604020202020204" pitchFamily="34" charset="0"/>
              </a:rPr>
              <a:t>Nowadays human security against violence is one of the major concern. Violence detection techniques analyze the surveillance camera videos. Over the last few years, these cameras and other surveillance equipment are installed at sensitive areas like ATMs, Government offices, Schools, Hospitals, etc.</a:t>
            </a:r>
            <a:endParaRPr lang="en-US" sz="1500" dirty="0">
              <a:latin typeface="Arial" panose="020B0604020202020204" pitchFamily="34" charset="0"/>
              <a:cs typeface="Arial" panose="020B0604020202020204" pitchFamily="34" charset="0"/>
            </a:endParaRPr>
          </a:p>
          <a:p>
            <a:pPr algn="just"/>
            <a:r>
              <a:rPr lang="en-US" sz="1500" dirty="0">
                <a:latin typeface="Arial" panose="020B0604020202020204" pitchFamily="34" charset="0"/>
                <a:cs typeface="Arial" panose="020B0604020202020204" pitchFamily="34" charset="0"/>
              </a:rPr>
              <a:t> For the security against violence, there is a need of generating timely and automated alerts to concern officials to take further action. </a:t>
            </a:r>
            <a:endParaRPr lang="en-US" sz="1500" dirty="0">
              <a:latin typeface="Arial" panose="020B0604020202020204" pitchFamily="34" charset="0"/>
              <a:cs typeface="Arial" panose="020B0604020202020204" pitchFamily="34" charset="0"/>
            </a:endParaRPr>
          </a:p>
          <a:p>
            <a:pPr algn="just"/>
            <a:r>
              <a:rPr lang="en-US" sz="1500" dirty="0">
                <a:latin typeface="Arial" panose="020B0604020202020204" pitchFamily="34" charset="0"/>
                <a:cs typeface="Arial" panose="020B0604020202020204" pitchFamily="34" charset="0"/>
              </a:rPr>
              <a:t>The aim is to develop a system for monitoring and analyzing the video streams from surveillance cameras and making the decision about violence.</a:t>
            </a:r>
            <a:endParaRPr lang="en-US" sz="1500" dirty="0">
              <a:latin typeface="Arial" panose="020B0604020202020204" pitchFamily="34" charset="0"/>
              <a:cs typeface="Arial" panose="020B0604020202020204" pitchFamily="34" charset="0"/>
            </a:endParaRPr>
          </a:p>
          <a:p>
            <a:pPr algn="just"/>
            <a:r>
              <a:rPr lang="en-US" sz="1500" dirty="0">
                <a:latin typeface="Arial" panose="020B0604020202020204" pitchFamily="34" charset="0"/>
                <a:cs typeface="Arial" panose="020B0604020202020204" pitchFamily="34" charset="0"/>
              </a:rPr>
              <a:t> Frame level features in a video are extracted by employing a CNN after which they are compounded by utilizing a variant which in turn makes use of convolutional gates </a:t>
            </a:r>
            <a:endParaRPr lang="en-US" sz="1500" dirty="0">
              <a:latin typeface="Arial" panose="020B0604020202020204" pitchFamily="34" charset="0"/>
              <a:cs typeface="Arial" panose="020B0604020202020204" pitchFamily="34" charset="0"/>
            </a:endParaRPr>
          </a:p>
          <a:p>
            <a:pPr algn="just"/>
            <a:r>
              <a:rPr lang="en-US" sz="1500" dirty="0">
                <a:latin typeface="Arial" panose="020B0604020202020204" pitchFamily="34" charset="0"/>
                <a:cs typeface="Arial" panose="020B0604020202020204" pitchFamily="34" charset="0"/>
              </a:rPr>
              <a:t>CNN used for the analysis of local motion in a video.</a:t>
            </a:r>
            <a:endParaRPr lang="en-US" sz="1500" dirty="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046" y="463888"/>
            <a:ext cx="5572124" cy="1108928"/>
          </a:xfrm>
        </p:spPr>
        <p:txBody>
          <a:bodyPr/>
          <a:lstStyle/>
          <a:p>
            <a:r>
              <a:rPr lang="en-US" sz="2400" dirty="0">
                <a:latin typeface="Arial" panose="020B0604020202020204" pitchFamily="34" charset="0"/>
                <a:ea typeface="Microsoft Sans Serif" panose="020B0604020202020204" pitchFamily="34" charset="0"/>
                <a:cs typeface="Arial" panose="020B0604020202020204" pitchFamily="34" charset="0"/>
              </a:rPr>
              <a:t>References</a:t>
            </a:r>
            <a:endParaRPr lang="en-IN" sz="2400" dirty="0">
              <a:latin typeface="Arial" panose="020B0604020202020204" pitchFamily="34" charset="0"/>
              <a:ea typeface="Microsoft Sans Serif" panose="020B0604020202020204" pitchFamily="34" charset="0"/>
              <a:cs typeface="Arial" panose="020B0604020202020204" pitchFamily="34" charset="0"/>
            </a:endParaRPr>
          </a:p>
        </p:txBody>
      </p:sp>
      <p:sp>
        <p:nvSpPr>
          <p:cNvPr id="3" name="Content Placeholder 2"/>
          <p:cNvSpPr>
            <a:spLocks noGrp="1"/>
          </p:cNvSpPr>
          <p:nvPr>
            <p:ph idx="1"/>
          </p:nvPr>
        </p:nvSpPr>
        <p:spPr>
          <a:xfrm>
            <a:off x="1785045" y="1189274"/>
            <a:ext cx="5572125" cy="3183731"/>
          </a:xfrm>
        </p:spPr>
        <p:txBody>
          <a:bodyPr>
            <a:normAutofit fontScale="95000" lnSpcReduction="10000"/>
          </a:bodyPr>
          <a:lstStyle/>
          <a:p>
            <a:r>
              <a:rPr lang="en-IN" sz="1400" dirty="0">
                <a:solidFill>
                  <a:schemeClr val="bg1"/>
                </a:solidFill>
                <a:latin typeface="Arial" panose="020B0604020202020204" pitchFamily="34" charset="0"/>
                <a:cs typeface="Arial" panose="020B0604020202020204" pitchFamily="34" charset="0"/>
              </a:rPr>
              <a:t>S.M. </a:t>
            </a:r>
            <a:r>
              <a:rPr lang="en-IN" sz="1400" dirty="0" err="1">
                <a:solidFill>
                  <a:schemeClr val="bg1"/>
                </a:solidFill>
                <a:latin typeface="Arial" panose="020B0604020202020204" pitchFamily="34" charset="0"/>
                <a:cs typeface="Arial" panose="020B0604020202020204" pitchFamily="34" charset="0"/>
              </a:rPr>
              <a:t>Rojin</a:t>
            </a:r>
            <a:r>
              <a:rPr lang="en-IN" sz="1400" dirty="0">
                <a:solidFill>
                  <a:schemeClr val="bg1"/>
                </a:solidFill>
                <a:latin typeface="Arial" panose="020B0604020202020204" pitchFamily="34" charset="0"/>
                <a:cs typeface="Arial" panose="020B0604020202020204" pitchFamily="34" charset="0"/>
              </a:rPr>
              <a:t> Ammar Md. Tanvir </a:t>
            </a:r>
            <a:r>
              <a:rPr lang="en-IN" sz="1400" dirty="0" err="1">
                <a:solidFill>
                  <a:schemeClr val="bg1"/>
                </a:solidFill>
                <a:latin typeface="Arial" panose="020B0604020202020204" pitchFamily="34" charset="0"/>
                <a:cs typeface="Arial" panose="020B0604020202020204" pitchFamily="34" charset="0"/>
              </a:rPr>
              <a:t>Rounak</a:t>
            </a:r>
            <a:r>
              <a:rPr lang="en-IN" sz="1400" dirty="0">
                <a:solidFill>
                  <a:schemeClr val="bg1"/>
                </a:solidFill>
                <a:latin typeface="Arial" panose="020B0604020202020204" pitchFamily="34" charset="0"/>
                <a:cs typeface="Arial" panose="020B0604020202020204" pitchFamily="34" charset="0"/>
              </a:rPr>
              <a:t> Anjum Md. </a:t>
            </a:r>
            <a:r>
              <a:rPr lang="en-IN" sz="1400" dirty="0" err="1">
                <a:solidFill>
                  <a:schemeClr val="bg1"/>
                </a:solidFill>
                <a:latin typeface="Arial" panose="020B0604020202020204" pitchFamily="34" charset="0"/>
                <a:cs typeface="Arial" panose="020B0604020202020204" pitchFamily="34" charset="0"/>
              </a:rPr>
              <a:t>Touhidul</a:t>
            </a:r>
            <a:r>
              <a:rPr lang="en-IN" sz="1400" dirty="0">
                <a:solidFill>
                  <a:schemeClr val="bg1"/>
                </a:solidFill>
                <a:latin typeface="Arial" panose="020B0604020202020204" pitchFamily="34" charset="0"/>
                <a:cs typeface="Arial" panose="020B0604020202020204" pitchFamily="34" charset="0"/>
              </a:rPr>
              <a:t> Islam, "Using Deep Learning Algorithms to Detect Violent Activities”.</a:t>
            </a:r>
            <a:endParaRPr lang="en-IN" sz="1400" dirty="0">
              <a:solidFill>
                <a:schemeClr val="bg1"/>
              </a:solidFill>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hlinkClick r:id="rId1"/>
              </a:rPr>
              <a:t>https://ieeexplore.ieee.org/document/9014714</a:t>
            </a:r>
            <a:endParaRPr lang="en-IN" sz="1400" dirty="0">
              <a:solidFill>
                <a:schemeClr val="bg1"/>
              </a:solidFill>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rPr>
              <a:t>https://github.com/liorsidi/violence-detection-deep-learning-cnnlstm</a:t>
            </a:r>
            <a:endParaRPr lang="en-IN" sz="1400" dirty="0">
              <a:solidFill>
                <a:schemeClr val="bg1"/>
              </a:solidFill>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rPr>
              <a:t>https://arxiv.org/pdf/1702.05147.pdf</a:t>
            </a:r>
            <a:endParaRPr lang="en-IN" sz="1400" dirty="0">
              <a:solidFill>
                <a:schemeClr val="bg1"/>
              </a:solidFill>
              <a:latin typeface="Arial" panose="020B0604020202020204" pitchFamily="34" charset="0"/>
              <a:cs typeface="Arial" panose="020B0604020202020204" pitchFamily="34" charset="0"/>
            </a:endParaRPr>
          </a:p>
          <a:p>
            <a:r>
              <a:rPr lang="en-IN" sz="1400" b="0" i="0" dirty="0">
                <a:solidFill>
                  <a:schemeClr val="bg1"/>
                </a:solidFill>
                <a:effectLst/>
                <a:latin typeface="Arial" panose="020B0604020202020204" pitchFamily="34" charset="0"/>
                <a:cs typeface="Arial" panose="020B0604020202020204" pitchFamily="34" charset="0"/>
              </a:rPr>
              <a:t>Jain, H., Vikram, A., Mohana, Kashyap, A., &amp; Jain, A. (2020). </a:t>
            </a:r>
            <a:r>
              <a:rPr lang="en-IN" sz="1400" b="0" i="1" dirty="0">
                <a:solidFill>
                  <a:schemeClr val="bg1"/>
                </a:solidFill>
                <a:effectLst/>
                <a:latin typeface="Arial" panose="020B0604020202020204" pitchFamily="34" charset="0"/>
                <a:cs typeface="Arial" panose="020B0604020202020204" pitchFamily="34" charset="0"/>
              </a:rPr>
              <a:t>Weapon Detection using Artificial Intelligence and Deep Learning for Security Applications. 2020 International Conference on Electronics and Sustainable Communication Systems (ICESC).</a:t>
            </a:r>
            <a:r>
              <a:rPr lang="en-IN" sz="1400" b="0" i="0" dirty="0">
                <a:solidFill>
                  <a:schemeClr val="bg1"/>
                </a:solidFill>
                <a:effectLst/>
                <a:latin typeface="Arial" panose="020B0604020202020204" pitchFamily="34" charset="0"/>
                <a:cs typeface="Arial" panose="020B0604020202020204" pitchFamily="34" charset="0"/>
              </a:rPr>
              <a:t> doi:10.1109/icesc48915.2020.9155832 </a:t>
            </a:r>
            <a:endParaRPr lang="en-IN" sz="1400" b="0" i="0" dirty="0">
              <a:solidFill>
                <a:schemeClr val="bg1"/>
              </a:solidFill>
              <a:effectLst/>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hlinkClick r:id="rId2"/>
              </a:rPr>
              <a:t>https://gramener.com/amle-image-recognition/</a:t>
            </a:r>
            <a:endParaRPr lang="en-IN" sz="1400" dirty="0">
              <a:solidFill>
                <a:schemeClr val="bg1"/>
              </a:solidFill>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hlinkClick r:id="rId3"/>
              </a:rPr>
              <a:t>https://arxiv.org/pdf/2102.10590.pdf</a:t>
            </a:r>
            <a:endParaRPr lang="en-IN" sz="1400" dirty="0">
              <a:solidFill>
                <a:schemeClr val="bg1"/>
              </a:solidFill>
              <a:latin typeface="Arial" panose="020B0604020202020204" pitchFamily="34" charset="0"/>
              <a:cs typeface="Arial" panose="020B0604020202020204" pitchFamily="34" charset="0"/>
            </a:endParaRPr>
          </a:p>
          <a:p>
            <a:r>
              <a:rPr lang="en-IN" sz="1400" dirty="0">
                <a:solidFill>
                  <a:schemeClr val="bg1"/>
                </a:solidFill>
                <a:latin typeface="Arial" panose="020B0604020202020204" pitchFamily="34" charset="0"/>
                <a:cs typeface="Arial" panose="020B0604020202020204" pitchFamily="34" charset="0"/>
              </a:rPr>
              <a:t>https://models.roboflow.com/classification/mobilenetv2-classification</a:t>
            </a:r>
            <a:endParaRPr lang="en-IN" sz="14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4800" dirty="0">
                <a:latin typeface="+mj-lt"/>
              </a:rPr>
              <a:t>Thank You </a:t>
            </a:r>
            <a:endParaRPr lang="en-IN" sz="4800" dirty="0">
              <a:latin typeface="+mj-lt"/>
            </a:endParaRPr>
          </a:p>
        </p:txBody>
      </p:sp>
      <p:sp>
        <p:nvSpPr>
          <p:cNvPr id="3" name="Subtitle 2"/>
          <p:cNvSpPr>
            <a:spLocks noGrp="1"/>
          </p:cNvSpPr>
          <p:nvPr>
            <p:ph type="subTitle" idx="1"/>
          </p:nvPr>
        </p:nvSpPr>
        <p:spPr>
          <a:xfrm>
            <a:off x="4760392" y="3038659"/>
            <a:ext cx="3996745" cy="1772491"/>
          </a:xfrm>
        </p:spPr>
        <p:txBody>
          <a:bodyPr/>
          <a:lstStyle/>
          <a:p>
            <a:r>
              <a:rPr lang="en-IN" sz="1800" dirty="0"/>
              <a:t>BY :-</a:t>
            </a:r>
            <a:endParaRPr lang="en-IN" sz="1800" dirty="0"/>
          </a:p>
          <a:p>
            <a:r>
              <a:rPr lang="en-IN" dirty="0"/>
              <a:t>		</a:t>
            </a:r>
            <a:r>
              <a:rPr lang="en-IN" sz="1600" dirty="0">
                <a:solidFill>
                  <a:schemeClr val="bg1"/>
                </a:solidFill>
              </a:rPr>
              <a:t>17CS036 : Neeraj Patil</a:t>
            </a:r>
            <a:endParaRPr lang="en-IN" sz="1600" dirty="0">
              <a:solidFill>
                <a:schemeClr val="bg1"/>
              </a:solidFill>
            </a:endParaRPr>
          </a:p>
          <a:p>
            <a:r>
              <a:rPr lang="en-IN" sz="1600" dirty="0">
                <a:solidFill>
                  <a:schemeClr val="bg1"/>
                </a:solidFill>
              </a:rPr>
              <a:t>                    17CS040 : Deepak </a:t>
            </a:r>
            <a:r>
              <a:rPr lang="en-IN" sz="1600" dirty="0" err="1">
                <a:solidFill>
                  <a:schemeClr val="bg1"/>
                </a:solidFill>
              </a:rPr>
              <a:t>Pitambare</a:t>
            </a:r>
            <a:endParaRPr lang="en-IN" sz="1600" dirty="0">
              <a:solidFill>
                <a:schemeClr val="bg1"/>
              </a:solidFill>
            </a:endParaRPr>
          </a:p>
          <a:p>
            <a:r>
              <a:rPr lang="en-IN" sz="1600">
                <a:solidFill>
                  <a:schemeClr val="bg1"/>
                </a:solidFill>
              </a:rPr>
              <a:t>                     17CS024 </a:t>
            </a:r>
            <a:r>
              <a:rPr lang="en-IN" sz="1600" dirty="0">
                <a:solidFill>
                  <a:schemeClr val="bg1"/>
                </a:solidFill>
              </a:rPr>
              <a:t>: Amruta </a:t>
            </a:r>
            <a:r>
              <a:rPr lang="en-IN" sz="1600" dirty="0" err="1">
                <a:solidFill>
                  <a:schemeClr val="bg1"/>
                </a:solidFill>
              </a:rPr>
              <a:t>Kumbhar</a:t>
            </a:r>
            <a:endParaRPr lang="en-IN" sz="1600" dirty="0">
              <a:solidFill>
                <a:schemeClr val="bg1"/>
              </a:solidFill>
            </a:endParaRPr>
          </a:p>
          <a:p>
            <a:r>
              <a:rPr lang="en-IN" sz="1600" dirty="0">
                <a:solidFill>
                  <a:schemeClr val="bg1"/>
                </a:solidFill>
              </a:rPr>
              <a:t>	             17CS046 : Prachi </a:t>
            </a:r>
            <a:r>
              <a:rPr lang="en-IN" sz="1600" dirty="0" err="1">
                <a:solidFill>
                  <a:schemeClr val="bg1"/>
                </a:solidFill>
              </a:rPr>
              <a:t>Sabale</a:t>
            </a:r>
            <a:endParaRPr lang="en-IN" sz="1600" dirty="0">
              <a:solidFill>
                <a:schemeClr val="bg1"/>
              </a:solidFill>
            </a:endParaRP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8428" y="1346150"/>
            <a:ext cx="7927144" cy="3093154"/>
          </a:xfrm>
          <a:prstGeom prst="rect">
            <a:avLst/>
          </a:prstGeom>
          <a:noFill/>
        </p:spPr>
        <p:txBody>
          <a:bodyPr wrap="square">
            <a:spAutoFit/>
          </a:bodyPr>
          <a:lstStyle/>
          <a:p>
            <a:pPr marL="214630" indent="-214630" algn="jus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 The Deep learning technique for violence detection is used to classify the violent recognition on the base of data set and extracted features using more convolutional layers. </a:t>
            </a:r>
            <a:endParaRPr lang="en-US" sz="1500" dirty="0">
              <a:solidFill>
                <a:schemeClr val="bg1"/>
              </a:solidFill>
              <a:latin typeface="Arial" panose="020B0604020202020204" pitchFamily="34" charset="0"/>
              <a:cs typeface="Arial" panose="020B0604020202020204" pitchFamily="34" charset="0"/>
            </a:endParaRPr>
          </a:p>
          <a:p>
            <a:pPr marL="214630" indent="-214630" algn="just">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lgn="jus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After assessing contemporary circumstances in the world, it is imperative that there is existential and paramount need of exploiting automated visual surveillance for detecting weapons , which will enhance effectiveness of security operations. </a:t>
            </a:r>
            <a:endParaRPr lang="en-US" sz="1500" dirty="0">
              <a:solidFill>
                <a:schemeClr val="bg1"/>
              </a:solidFill>
              <a:latin typeface="Arial" panose="020B0604020202020204" pitchFamily="34" charset="0"/>
              <a:cs typeface="Arial" panose="020B0604020202020204" pitchFamily="34" charset="0"/>
            </a:endParaRPr>
          </a:p>
          <a:p>
            <a:pPr marL="214630" indent="-214630" algn="just">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lgn="just">
              <a:buFont typeface="Arial" panose="020B0604020202020204" pitchFamily="34" charset="0"/>
              <a:buChar char="•"/>
            </a:pPr>
            <a:r>
              <a:rPr lang="en-IN" sz="1500" dirty="0">
                <a:solidFill>
                  <a:schemeClr val="bg1"/>
                </a:solidFill>
                <a:latin typeface="Arial" panose="020B0604020202020204" pitchFamily="34" charset="0"/>
                <a:cs typeface="Arial" panose="020B0604020202020204" pitchFamily="34" charset="0"/>
              </a:rPr>
              <a:t>In future we can extend this system by adding weapon detection system using various algorithms like SSD , </a:t>
            </a:r>
            <a:r>
              <a:rPr lang="en-IN" sz="1500" dirty="0" err="1">
                <a:solidFill>
                  <a:schemeClr val="bg1"/>
                </a:solidFill>
                <a:latin typeface="Arial" panose="020B0604020202020204" pitchFamily="34" charset="0"/>
                <a:cs typeface="Arial" panose="020B0604020202020204" pitchFamily="34" charset="0"/>
              </a:rPr>
              <a:t>FasterCNN</a:t>
            </a:r>
            <a:r>
              <a:rPr lang="en-IN" sz="1500" dirty="0">
                <a:solidFill>
                  <a:schemeClr val="bg1"/>
                </a:solidFill>
                <a:latin typeface="Arial" panose="020B0604020202020204" pitchFamily="34" charset="0"/>
                <a:cs typeface="Arial" panose="020B0604020202020204" pitchFamily="34" charset="0"/>
              </a:rPr>
              <a:t> etc for weapon </a:t>
            </a:r>
            <a:r>
              <a:rPr lang="en-IN" sz="1500" dirty="0" err="1">
                <a:solidFill>
                  <a:schemeClr val="bg1"/>
                </a:solidFill>
                <a:latin typeface="Arial" panose="020B0604020202020204" pitchFamily="34" charset="0"/>
                <a:cs typeface="Arial" panose="020B0604020202020204" pitchFamily="34" charset="0"/>
              </a:rPr>
              <a:t>identifcation</a:t>
            </a:r>
            <a:r>
              <a:rPr lang="en-US" sz="1500" dirty="0">
                <a:solidFill>
                  <a:schemeClr val="bg1"/>
                </a:solidFill>
                <a:latin typeface="Arial" panose="020B0604020202020204" pitchFamily="34" charset="0"/>
                <a:cs typeface="Arial" panose="020B0604020202020204" pitchFamily="34" charset="0"/>
                <a:sym typeface="+mn-ea"/>
              </a:rPr>
              <a:t>.</a:t>
            </a:r>
            <a:endParaRPr lang="en-US" sz="1500" dirty="0">
              <a:solidFill>
                <a:schemeClr val="bg1"/>
              </a:solidFill>
              <a:latin typeface="Arial" panose="020B0604020202020204" pitchFamily="34" charset="0"/>
              <a:cs typeface="Arial" panose="020B0604020202020204" pitchFamily="34" charset="0"/>
              <a:sym typeface="+mn-ea"/>
            </a:endParaRPr>
          </a:p>
          <a:p>
            <a:pPr marL="214630" indent="-214630" algn="just">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lgn="just">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Therefore with the help of video surveillance we can analyze the presence of violence and a particular event of violence by weapon detection using Deep learning techniques.</a:t>
            </a:r>
            <a:endParaRPr lang="en-IN" sz="1500" dirty="0">
              <a:solidFill>
                <a:schemeClr val="bg1"/>
              </a:solidFill>
              <a:latin typeface="Arial" panose="020B0604020202020204" pitchFamily="34" charset="0"/>
              <a:cs typeface="Arial" panose="020B0604020202020204" pitchFamily="34" charset="0"/>
            </a:endParaRPr>
          </a:p>
        </p:txBody>
      </p:sp>
      <p:sp>
        <p:nvSpPr>
          <p:cNvPr id="7" name="Title 6"/>
          <p:cNvSpPr>
            <a:spLocks noGrp="1"/>
          </p:cNvSpPr>
          <p:nvPr>
            <p:ph type="title"/>
          </p:nvPr>
        </p:nvSpPr>
        <p:spPr/>
        <p:txBody>
          <a:bodyPr/>
          <a:lstStyle/>
          <a:p>
            <a:r>
              <a:rPr lang="en-IN" dirty="0"/>
              <a:t>	</a:t>
            </a:r>
            <a:r>
              <a:rPr lang="en-IN" sz="3200" dirty="0">
                <a:latin typeface="+mn-lt"/>
              </a:rPr>
              <a:t>Abstract</a:t>
            </a:r>
            <a:endParaRPr lang="en-IN" sz="3200"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5983592" cy="572700"/>
          </a:xfrm>
        </p:spPr>
        <p:txBody>
          <a:bodyPr/>
          <a:lstStyle/>
          <a:p>
            <a:pPr algn="ctr"/>
            <a:r>
              <a:rPr lang="en-IN" dirty="0">
                <a:solidFill>
                  <a:schemeClr val="bg1"/>
                </a:solidFill>
                <a:latin typeface="+mn-lt"/>
              </a:rPr>
              <a:t>Introduction</a:t>
            </a:r>
            <a:endParaRPr lang="en-IN" dirty="0">
              <a:solidFill>
                <a:schemeClr val="bg1"/>
              </a:solidFill>
              <a:latin typeface="+mn-lt"/>
            </a:endParaRPr>
          </a:p>
        </p:txBody>
      </p:sp>
      <p:sp>
        <p:nvSpPr>
          <p:cNvPr id="7" name="TextBox 6"/>
          <p:cNvSpPr txBox="1"/>
          <p:nvPr/>
        </p:nvSpPr>
        <p:spPr>
          <a:xfrm>
            <a:off x="661182" y="1538092"/>
            <a:ext cx="7821636" cy="3093154"/>
          </a:xfrm>
          <a:prstGeom prst="rect">
            <a:avLst/>
          </a:prstGeom>
          <a:noFill/>
        </p:spPr>
        <p:txBody>
          <a:bodyPr wrap="square">
            <a:spAutoFit/>
          </a:bodyPr>
          <a:lstStyle/>
          <a:p>
            <a:pPr marL="214630" indent="-214630">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Security is a major in every domain , due to rise in violent activities and weapons . Earlier surveillance systems were more dependent on human operator. </a:t>
            </a: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Now, because of surveillance cameras installed at various public places like offices, hospitals, schools, highways, etc. it can be helpful for capturing useful actions and movements for event prediction and online monitoring. </a:t>
            </a: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Having an automated system with the ability to recognize the occurrence of violence in videos with real-time response will enable authority holders to increase safety and take appropriate decisions.</a:t>
            </a: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sz="1500"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sz="1500" dirty="0">
                <a:solidFill>
                  <a:schemeClr val="bg1"/>
                </a:solidFill>
                <a:latin typeface="Arial" panose="020B0604020202020204" pitchFamily="34" charset="0"/>
                <a:cs typeface="Arial" panose="020B0604020202020204" pitchFamily="34" charset="0"/>
              </a:rPr>
              <a:t> Violence is an abnormal behavior and those actions can be identified through smart surveillance system using which we can prevent further fatal accidents</a:t>
            </a:r>
            <a:endParaRPr lang="en-IN" sz="15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5123" y="1256379"/>
            <a:ext cx="8053754" cy="3323987"/>
          </a:xfrm>
          <a:prstGeom prst="rect">
            <a:avLst/>
          </a:prstGeom>
          <a:noFill/>
        </p:spPr>
        <p:txBody>
          <a:bodyPr wrap="square">
            <a:spAutoFit/>
          </a:bodyPr>
          <a:lstStyle/>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t>
            </a:r>
            <a:r>
              <a:rPr lang="en-IN" altLang="en-US" dirty="0">
                <a:solidFill>
                  <a:schemeClr val="bg1"/>
                </a:solidFill>
                <a:latin typeface="Arial" panose="020B0604020202020204" pitchFamily="34" charset="0"/>
                <a:cs typeface="Arial" panose="020B0604020202020204" pitchFamily="34" charset="0"/>
              </a:rPr>
              <a:t>fundamental</a:t>
            </a:r>
            <a:r>
              <a:rPr lang="en-US" dirty="0">
                <a:solidFill>
                  <a:schemeClr val="bg1"/>
                </a:solidFill>
                <a:latin typeface="Arial" panose="020B0604020202020204" pitchFamily="34" charset="0"/>
                <a:cs typeface="Arial" panose="020B0604020202020204" pitchFamily="34" charset="0"/>
              </a:rPr>
              <a:t> goal is to collect categories and recognize the most </a:t>
            </a:r>
            <a:r>
              <a:rPr lang="en-IN" altLang="en-US" dirty="0">
                <a:solidFill>
                  <a:schemeClr val="bg1"/>
                </a:solidFill>
                <a:latin typeface="Arial" panose="020B0604020202020204" pitchFamily="34" charset="0"/>
                <a:cs typeface="Arial" panose="020B0604020202020204" pitchFamily="34" charset="0"/>
              </a:rPr>
              <a:t>prominent and effective</a:t>
            </a:r>
            <a:r>
              <a:rPr lang="en-US" dirty="0">
                <a:solidFill>
                  <a:schemeClr val="bg1"/>
                </a:solidFill>
                <a:latin typeface="Arial" panose="020B0604020202020204" pitchFamily="34" charset="0"/>
                <a:cs typeface="Arial" panose="020B0604020202020204" pitchFamily="34" charset="0"/>
              </a:rPr>
              <a:t>  methods or techniques that are  used in  violence and  anomalous activity  detection using  deep learning approach. </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aim is to develop an intelligent surveillance system which detects violence or weapons in given video frame using a deep supervised learning approach.</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model incorporates a pre-trained convolution Neural Network (CNN) connected to Convolutional layer. </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 model takes the raw video as an input </a:t>
            </a:r>
            <a:r>
              <a:rPr lang="en-IN" altLang="en-US" dirty="0">
                <a:solidFill>
                  <a:schemeClr val="bg1"/>
                </a:solidFill>
                <a:latin typeface="Arial" panose="020B0604020202020204" pitchFamily="34" charset="0"/>
                <a:cs typeface="Arial" panose="020B0604020202020204" pitchFamily="34" charset="0"/>
              </a:rPr>
              <a:t>which is subsequently </a:t>
            </a:r>
            <a:r>
              <a:rPr lang="en-US" dirty="0">
                <a:solidFill>
                  <a:schemeClr val="bg1"/>
                </a:solidFill>
                <a:latin typeface="Arial" panose="020B0604020202020204" pitchFamily="34" charset="0"/>
                <a:cs typeface="Arial" panose="020B0604020202020204" pitchFamily="34" charset="0"/>
              </a:rPr>
              <a:t>convert</a:t>
            </a:r>
            <a:r>
              <a:rPr lang="en-IN" altLang="en-US" dirty="0">
                <a:solidFill>
                  <a:schemeClr val="bg1"/>
                </a:solidFill>
                <a:latin typeface="Arial" panose="020B0604020202020204" pitchFamily="34" charset="0"/>
                <a:cs typeface="Arial" panose="020B0604020202020204" pitchFamily="34" charset="0"/>
              </a:rPr>
              <a:t>ed</a:t>
            </a:r>
            <a:r>
              <a:rPr lang="en-US" dirty="0">
                <a:solidFill>
                  <a:schemeClr val="bg1"/>
                </a:solidFill>
                <a:latin typeface="Arial" panose="020B0604020202020204" pitchFamily="34" charset="0"/>
                <a:cs typeface="Arial" panose="020B0604020202020204" pitchFamily="34" charset="0"/>
              </a:rPr>
              <a:t> into frames </a:t>
            </a:r>
            <a:r>
              <a:rPr lang="en-IN" altLang="en-US" dirty="0">
                <a:solidFill>
                  <a:schemeClr val="bg1"/>
                </a:solidFill>
                <a:latin typeface="Arial" panose="020B0604020202020204" pitchFamily="34" charset="0"/>
                <a:cs typeface="Arial" panose="020B0604020202020204" pitchFamily="34" charset="0"/>
              </a:rPr>
              <a:t>and </a:t>
            </a:r>
            <a:r>
              <a:rPr lang="en-US" dirty="0">
                <a:solidFill>
                  <a:schemeClr val="bg1"/>
                </a:solidFill>
                <a:latin typeface="Arial" panose="020B0604020202020204" pitchFamily="34" charset="0"/>
                <a:cs typeface="Arial" panose="020B0604020202020204" pitchFamily="34" charset="0"/>
              </a:rPr>
              <a:t>output </a:t>
            </a:r>
            <a:r>
              <a:rPr lang="en-IN" altLang="en-US" dirty="0">
                <a:solidFill>
                  <a:schemeClr val="bg1"/>
                </a:solidFill>
                <a:latin typeface="Arial" panose="020B0604020202020204" pitchFamily="34" charset="0"/>
                <a:cs typeface="Arial" panose="020B0604020202020204" pitchFamily="34" charset="0"/>
              </a:rPr>
              <a:t>is </a:t>
            </a:r>
            <a:r>
              <a:rPr lang="en-US" dirty="0">
                <a:solidFill>
                  <a:schemeClr val="bg1"/>
                </a:solidFill>
                <a:latin typeface="Arial" panose="020B0604020202020204" pitchFamily="34" charset="0"/>
                <a:cs typeface="Arial" panose="020B0604020202020204" pitchFamily="34" charset="0"/>
              </a:rPr>
              <a:t>a binary classification of violence or non-violence label. </a:t>
            </a: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14630" indent="-21463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Therefore with the help of video surveillance we can analyze the presence of violence and a particular event of violence.</a:t>
            </a:r>
            <a:endParaRPr lang="en-IN"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15660" y="427608"/>
            <a:ext cx="7868663" cy="572700"/>
          </a:xfrm>
        </p:spPr>
        <p:txBody>
          <a:bodyPr/>
          <a:lstStyle/>
          <a:p>
            <a:r>
              <a:rPr lang="en-IN" dirty="0">
                <a:latin typeface="+mj-lt"/>
              </a:rPr>
              <a:t>Introduction</a:t>
            </a:r>
            <a:endParaRPr lang="en-IN" dirty="0">
              <a:latin typeface="+mj-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387" y="451928"/>
            <a:ext cx="5245226" cy="1296144"/>
          </a:xfrm>
        </p:spPr>
        <p:txBody>
          <a:bodyPr/>
          <a:lstStyle/>
          <a:p>
            <a:r>
              <a:rPr lang="en-IN" dirty="0">
                <a:latin typeface="Arial" panose="020B0604020202020204" pitchFamily="34" charset="0"/>
                <a:cs typeface="Arial" panose="020B0604020202020204" pitchFamily="34" charset="0"/>
              </a:rPr>
              <a:t>Problem Statement</a:t>
            </a:r>
            <a:endParaRPr lang="en-IN" dirty="0">
              <a:solidFill>
                <a:schemeClr val="tx1"/>
              </a:solidFill>
              <a:latin typeface="Arial" panose="020B0604020202020204" pitchFamily="34" charset="0"/>
              <a:cs typeface="Arial" panose="020B0604020202020204" pitchFamily="34" charset="0"/>
            </a:endParaRPr>
          </a:p>
        </p:txBody>
      </p:sp>
      <p:sp>
        <p:nvSpPr>
          <p:cNvPr id="5" name="Content Placeholder 4"/>
          <p:cNvSpPr>
            <a:spLocks noGrp="1"/>
          </p:cNvSpPr>
          <p:nvPr>
            <p:ph idx="1"/>
          </p:nvPr>
        </p:nvSpPr>
        <p:spPr>
          <a:xfrm>
            <a:off x="1785938" y="1657620"/>
            <a:ext cx="5572124" cy="1226257"/>
          </a:xfrm>
        </p:spPr>
        <p:txBody>
          <a:bodyPr>
            <a:noAutofit/>
          </a:bodyPr>
          <a:lstStyle/>
          <a:p>
            <a:pPr marL="0" indent="0">
              <a:buNone/>
            </a:pPr>
            <a:endParaRPr lang="en-US" sz="1275" dirty="0"/>
          </a:p>
          <a:p>
            <a:pPr marL="0" indent="0">
              <a:buNone/>
            </a:pPr>
            <a:r>
              <a:rPr lang="en-US" sz="2000" dirty="0">
                <a:latin typeface="Arial" panose="020B0604020202020204" pitchFamily="34" charset="0"/>
                <a:cs typeface="Arial" panose="020B0604020202020204" pitchFamily="34" charset="0"/>
              </a:rPr>
              <a:t>Analyzing the presence of violence and a particular event of violence by using Deep learning </a:t>
            </a:r>
            <a:r>
              <a:rPr lang="en-IN" altLang="en-US" sz="2000" dirty="0">
                <a:latin typeface="Arial" panose="020B0604020202020204" pitchFamily="34" charset="0"/>
                <a:cs typeface="Arial" panose="020B0604020202020204" pitchFamily="34" charset="0"/>
              </a:rPr>
              <a:t>approach</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445025"/>
            <a:ext cx="8100780" cy="572700"/>
          </a:xfrm>
        </p:spPr>
        <p:txBody>
          <a:bodyPr/>
          <a:lstStyle/>
          <a:p>
            <a:r>
              <a:rPr lang="en-IN" dirty="0">
                <a:solidFill>
                  <a:schemeClr val="bg1"/>
                </a:solidFill>
                <a:latin typeface="+mj-lt"/>
              </a:rPr>
              <a:t>Goals And Objectives</a:t>
            </a:r>
            <a:endParaRPr lang="en-IN" dirty="0">
              <a:solidFill>
                <a:schemeClr val="bg1"/>
              </a:solidFill>
              <a:latin typeface="+mj-lt"/>
            </a:endParaRPr>
          </a:p>
        </p:txBody>
      </p:sp>
      <p:sp>
        <p:nvSpPr>
          <p:cNvPr id="5" name="Content Placeholder 4"/>
          <p:cNvSpPr>
            <a:spLocks noGrp="1"/>
          </p:cNvSpPr>
          <p:nvPr>
            <p:ph idx="1"/>
          </p:nvPr>
        </p:nvSpPr>
        <p:spPr>
          <a:xfrm>
            <a:off x="311700" y="1468460"/>
            <a:ext cx="8520600" cy="3416400"/>
          </a:xfrm>
        </p:spPr>
        <p:txBody>
          <a:bodyPr>
            <a:normAutofit/>
          </a:bodyPr>
          <a:lstStyle/>
          <a:p>
            <a:pPr marL="146050" indent="0">
              <a:buNone/>
            </a:pPr>
            <a:r>
              <a:rPr lang="en-US" sz="1800" dirty="0">
                <a:solidFill>
                  <a:schemeClr val="bg1"/>
                </a:solidFill>
                <a:latin typeface="Arial" panose="020B0604020202020204" pitchFamily="34" charset="0"/>
                <a:cs typeface="Arial" panose="020B0604020202020204" pitchFamily="34" charset="0"/>
              </a:rPr>
              <a:t>In recent years, violence has become a major issue across the globe. So, there is a need to detect violence automatically without human intervention and generate alerts timely to the control crew.</a:t>
            </a:r>
            <a:endParaRPr lang="en-US" sz="1800" dirty="0">
              <a:solidFill>
                <a:schemeClr val="bg1"/>
              </a:solidFill>
              <a:latin typeface="Arial" panose="020B0604020202020204" pitchFamily="34" charset="0"/>
              <a:cs typeface="Arial" panose="020B0604020202020204" pitchFamily="34" charset="0"/>
            </a:endParaRPr>
          </a:p>
          <a:p>
            <a:pPr marL="146050" indent="0">
              <a:buNone/>
            </a:pPr>
            <a:endParaRPr lang="en-US" sz="1800" dirty="0">
              <a:solidFill>
                <a:schemeClr val="bg1"/>
              </a:solidFill>
              <a:latin typeface="Arial" panose="020B0604020202020204" pitchFamily="34" charset="0"/>
              <a:cs typeface="Arial" panose="020B0604020202020204" pitchFamily="34" charset="0"/>
            </a:endParaRPr>
          </a:p>
          <a:p>
            <a:pPr marL="146050" indent="0">
              <a:buNone/>
            </a:pPr>
            <a:r>
              <a:rPr lang="en-US" sz="1800" dirty="0">
                <a:solidFill>
                  <a:schemeClr val="bg1"/>
                </a:solidFill>
                <a:latin typeface="Arial" panose="020B0604020202020204" pitchFamily="34" charset="0"/>
                <a:cs typeface="Arial" panose="020B0604020202020204" pitchFamily="34" charset="0"/>
              </a:rPr>
              <a:t>Developing a technique for the automatic analysis of surveillance videos in order to identify the  presence of violence and weapon identification.</a:t>
            </a:r>
            <a:endParaRPr lang="en-US" sz="1800" dirty="0">
              <a:solidFill>
                <a:schemeClr val="bg1"/>
              </a:solidFill>
              <a:latin typeface="Arial" panose="020B0604020202020204" pitchFamily="34" charset="0"/>
              <a:cs typeface="Arial" panose="020B0604020202020204" pitchFamily="34" charset="0"/>
            </a:endParaRPr>
          </a:p>
          <a:p>
            <a:pPr marL="0" indent="0" algn="ctr">
              <a:buNone/>
            </a:pPr>
            <a:r>
              <a:rPr lang="en-US" sz="1800" dirty="0">
                <a:solidFill>
                  <a:schemeClr val="bg1"/>
                </a:solidFill>
                <a:latin typeface="Arial" panose="020B0604020202020204" pitchFamily="34" charset="0"/>
                <a:cs typeface="Arial" panose="020B0604020202020204" pitchFamily="34" charset="0"/>
              </a:rPr>
              <a:t>                                                                                                                                                                                </a:t>
            </a:r>
            <a:endParaRPr lang="en-US" sz="1800" dirty="0">
              <a:solidFill>
                <a:schemeClr val="bg1"/>
              </a:solidFill>
              <a:latin typeface="Arial" panose="020B0604020202020204" pitchFamily="34" charset="0"/>
              <a:cs typeface="Arial" panose="020B0604020202020204" pitchFamily="34" charset="0"/>
            </a:endParaRPr>
          </a:p>
          <a:p>
            <a:pPr marL="146050" indent="0">
              <a:buNone/>
            </a:pPr>
            <a:r>
              <a:rPr lang="en-US" sz="1800" dirty="0">
                <a:solidFill>
                  <a:schemeClr val="bg1"/>
                </a:solidFill>
                <a:latin typeface="Arial" panose="020B0604020202020204" pitchFamily="34" charset="0"/>
                <a:cs typeface="Arial" panose="020B0604020202020204" pitchFamily="34" charset="0"/>
              </a:rPr>
              <a:t>To develop a system having high accuracy, less false alerts and low computational cost in monitoring and analyzing the video streams from surveillance cameras and making the decision about violence in real-time.</a:t>
            </a:r>
            <a:endParaRPr lang="en-US" sz="1800" dirty="0">
              <a:solidFill>
                <a:schemeClr val="bg1"/>
              </a:solidFill>
              <a:latin typeface="Arial" panose="020B0604020202020204" pitchFamily="34" charset="0"/>
              <a:cs typeface="Arial" panose="020B0604020202020204" pitchFamily="34" charset="0"/>
            </a:endParaRPr>
          </a:p>
          <a:p>
            <a:endParaRPr lang="en-US" sz="1400" dirty="0">
              <a:solidFill>
                <a:schemeClr val="bg1"/>
              </a:solidFill>
              <a:latin typeface="Arial" panose="020B0604020202020204" pitchFamily="34" charset="0"/>
              <a:cs typeface="Arial" panose="020B0604020202020204" pitchFamily="34" charset="0"/>
            </a:endParaRPr>
          </a:p>
          <a:p>
            <a:endParaRPr lang="en-US" sz="1400" dirty="0">
              <a:solidFill>
                <a:schemeClr val="bg1"/>
              </a:solidFill>
              <a:latin typeface="Arial" panose="020B0604020202020204" pitchFamily="34" charset="0"/>
              <a:cs typeface="Arial" panose="020B0604020202020204" pitchFamily="34" charset="0"/>
            </a:endParaRPr>
          </a:p>
          <a:p>
            <a:endParaRPr lang="en-US" sz="1400" dirty="0">
              <a:solidFill>
                <a:schemeClr val="bg1"/>
              </a:solidFill>
              <a:latin typeface="Arial" panose="020B0604020202020204" pitchFamily="34" charset="0"/>
              <a:cs typeface="Arial" panose="020B0604020202020204" pitchFamily="34" charset="0"/>
            </a:endParaRPr>
          </a:p>
          <a:p>
            <a:endParaRPr lang="en-IN" sz="1400"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925706" y="219825"/>
            <a:ext cx="2052228" cy="378042"/>
          </a:xfrm>
        </p:spPr>
        <p:txBody>
          <a:bodyPr>
            <a:noAutofit/>
          </a:bodyPr>
          <a:lstStyle/>
          <a:p>
            <a:pPr marL="0" indent="0">
              <a:buNone/>
            </a:pPr>
            <a:r>
              <a:rPr lang="en-IN" sz="2700" dirty="0">
                <a:latin typeface="Arial" panose="020B0604020202020204" pitchFamily="34" charset="0"/>
                <a:cs typeface="Arial" panose="020B0604020202020204" pitchFamily="34" charset="0"/>
              </a:rPr>
              <a:t>Motivation</a:t>
            </a:r>
            <a:endParaRPr lang="en-IN" sz="2700" dirty="0">
              <a:latin typeface="Arial" panose="020B0604020202020204" pitchFamily="34" charset="0"/>
              <a:cs typeface="Arial" panose="020B0604020202020204" pitchFamily="34" charset="0"/>
            </a:endParaRPr>
          </a:p>
          <a:p>
            <a:pPr marL="0" indent="0">
              <a:buNone/>
            </a:pPr>
            <a:endParaRPr lang="en-IN" sz="2700" dirty="0"/>
          </a:p>
          <a:p>
            <a:pPr marL="0" indent="0">
              <a:buNone/>
            </a:pPr>
            <a:endParaRPr lang="en-IN" sz="2700" dirty="0"/>
          </a:p>
          <a:p>
            <a:pPr marL="0" indent="0">
              <a:buNone/>
            </a:pPr>
            <a:endParaRPr lang="en-IN" sz="2700" dirty="0"/>
          </a:p>
          <a:p>
            <a:pPr marL="0" indent="0">
              <a:buNone/>
            </a:pPr>
            <a:endParaRPr lang="en-IN" sz="2700" dirty="0"/>
          </a:p>
        </p:txBody>
      </p:sp>
      <p:pic>
        <p:nvPicPr>
          <p:cNvPr id="9" name="Picture 8"/>
          <p:cNvPicPr>
            <a:picLocks noChangeAspect="1"/>
          </p:cNvPicPr>
          <p:nvPr/>
        </p:nvPicPr>
        <p:blipFill>
          <a:blip r:embed="rId1"/>
          <a:stretch>
            <a:fillRect/>
          </a:stretch>
        </p:blipFill>
        <p:spPr>
          <a:xfrm>
            <a:off x="5274079" y="843558"/>
            <a:ext cx="1871954" cy="3973262"/>
          </a:xfrm>
          <a:prstGeom prst="rect">
            <a:avLst/>
          </a:prstGeom>
        </p:spPr>
      </p:pic>
      <p:pic>
        <p:nvPicPr>
          <p:cNvPr id="15" name="Picture 14"/>
          <p:cNvPicPr>
            <a:picLocks noChangeAspect="1"/>
          </p:cNvPicPr>
          <p:nvPr/>
        </p:nvPicPr>
        <p:blipFill>
          <a:blip r:embed="rId2"/>
          <a:stretch>
            <a:fillRect/>
          </a:stretch>
        </p:blipFill>
        <p:spPr>
          <a:xfrm>
            <a:off x="1925706" y="1005576"/>
            <a:ext cx="3348372" cy="2646294"/>
          </a:xfrm>
          <a:prstGeom prst="rect">
            <a:avLst/>
          </a:prstGeom>
        </p:spPr>
      </p:pic>
      <p:pic>
        <p:nvPicPr>
          <p:cNvPr id="16" name="Picture 15"/>
          <p:cNvPicPr>
            <a:picLocks noChangeAspect="1"/>
          </p:cNvPicPr>
          <p:nvPr/>
        </p:nvPicPr>
        <p:blipFill>
          <a:blip r:embed="rId3"/>
          <a:stretch>
            <a:fillRect/>
          </a:stretch>
        </p:blipFill>
        <p:spPr>
          <a:xfrm>
            <a:off x="1925706" y="843559"/>
            <a:ext cx="3317507" cy="1229876"/>
          </a:xfrm>
          <a:prstGeom prst="rect">
            <a:avLst/>
          </a:prstGeom>
        </p:spPr>
      </p:pic>
      <p:pic>
        <p:nvPicPr>
          <p:cNvPr id="17" name="Picture 16"/>
          <p:cNvPicPr>
            <a:picLocks noChangeAspect="1"/>
          </p:cNvPicPr>
          <p:nvPr/>
        </p:nvPicPr>
        <p:blipFill>
          <a:blip r:embed="rId4"/>
          <a:stretch>
            <a:fillRect/>
          </a:stretch>
        </p:blipFill>
        <p:spPr>
          <a:xfrm>
            <a:off x="1925706" y="3435846"/>
            <a:ext cx="3348372" cy="1380974"/>
          </a:xfrm>
          <a:prstGeom prst="rect">
            <a:avLst/>
          </a:prstGeom>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13914</Words>
  <Application>WPS Presentation</Application>
  <PresentationFormat>On-screen Show (16:9)</PresentationFormat>
  <Paragraphs>313</Paragraphs>
  <Slides>31</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31</vt:i4>
      </vt:variant>
    </vt:vector>
  </HeadingPairs>
  <TitlesOfParts>
    <vt:vector size="46" baseType="lpstr">
      <vt:lpstr>Arial</vt:lpstr>
      <vt:lpstr>SimSun</vt:lpstr>
      <vt:lpstr>Wingdings</vt:lpstr>
      <vt:lpstr>Arial</vt:lpstr>
      <vt:lpstr>Montserrat</vt:lpstr>
      <vt:lpstr>Lato</vt:lpstr>
      <vt:lpstr>Microsoft YaHei</vt:lpstr>
      <vt:lpstr>Arial Unicode MS</vt:lpstr>
      <vt:lpstr>Lato</vt:lpstr>
      <vt:lpstr>system-ui</vt:lpstr>
      <vt:lpstr>Segoe Print</vt:lpstr>
      <vt:lpstr>Inter</vt:lpstr>
      <vt:lpstr>Arial (body)</vt:lpstr>
      <vt:lpstr>Microsoft Sans Serif</vt:lpstr>
      <vt:lpstr>Focus</vt:lpstr>
      <vt:lpstr>Presentation  on</vt:lpstr>
      <vt:lpstr>PowerPoint 演示文稿</vt:lpstr>
      <vt:lpstr>Abstract</vt:lpstr>
      <vt:lpstr>	Abstract</vt:lpstr>
      <vt:lpstr>Introduction</vt:lpstr>
      <vt:lpstr>Introduction</vt:lpstr>
      <vt:lpstr>Problem Statement</vt:lpstr>
      <vt:lpstr>Goals And Objectives</vt:lpstr>
      <vt:lpstr>PowerPoint 演示文稿</vt:lpstr>
      <vt:lpstr>Motivation</vt:lpstr>
      <vt:lpstr>Literature Survey</vt:lpstr>
      <vt:lpstr>PowerPoint 演示文稿</vt:lpstr>
      <vt:lpstr>Technology Required</vt:lpstr>
      <vt:lpstr>Technology Required</vt:lpstr>
      <vt:lpstr>PowerPoint 演示文稿</vt:lpstr>
      <vt:lpstr>PowerPoint 演示文稿</vt:lpstr>
      <vt:lpstr>Why MobilenetV2…</vt:lpstr>
      <vt:lpstr>	Flowchart :-</vt:lpstr>
      <vt:lpstr>Sequence Diagram</vt:lpstr>
      <vt:lpstr>UML Diagram :-</vt:lpstr>
      <vt:lpstr>Result and Analysis :-  Dataset  	  </vt:lpstr>
      <vt:lpstr>Result and Analysis :- Snippets</vt:lpstr>
      <vt:lpstr>PowerPoint 演示文稿</vt:lpstr>
      <vt:lpstr>Result and Analysis :- Snippets </vt:lpstr>
      <vt:lpstr>Result and Analysis :- Testing snippets</vt:lpstr>
      <vt:lpstr>Result and Analysis :- Testing Results </vt:lpstr>
      <vt:lpstr>Results and Analysis </vt:lpstr>
      <vt:lpstr>	Conclusion : </vt:lpstr>
      <vt:lpstr>	Future Scope</vt:lpstr>
      <vt:lpstr>References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dc:title>
  <dc:creator>hp</dc:creator>
  <cp:lastModifiedBy>NEEERAJ</cp:lastModifiedBy>
  <cp:revision>56</cp:revision>
  <dcterms:created xsi:type="dcterms:W3CDTF">2021-05-11T15:08:00Z</dcterms:created>
  <dcterms:modified xsi:type="dcterms:W3CDTF">2021-06-23T06:30:44Z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